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9" r:id="rId3"/>
    <p:sldId id="288" r:id="rId4"/>
    <p:sldId id="283" r:id="rId5"/>
    <p:sldId id="280" r:id="rId6"/>
    <p:sldId id="281" r:id="rId7"/>
    <p:sldId id="282" r:id="rId8"/>
    <p:sldId id="284" r:id="rId9"/>
    <p:sldId id="285" r:id="rId10"/>
    <p:sldId id="286" r:id="rId11"/>
    <p:sldId id="287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905190-EE31-437A-BDDB-442DCF216FA6}">
          <p14:sldIdLst>
            <p14:sldId id="256"/>
          </p14:sldIdLst>
        </p14:section>
        <p14:section name="Introduction" id="{55F762F0-1259-4C02-B4DB-D3B055E10CB8}">
          <p14:sldIdLst>
            <p14:sldId id="279"/>
            <p14:sldId id="288"/>
            <p14:sldId id="283"/>
          </p14:sldIdLst>
        </p14:section>
        <p14:section name="PULPO" id="{26EFB443-F3CF-4902-A5F3-0AB71954ABFB}">
          <p14:sldIdLst>
            <p14:sldId id="280"/>
          </p14:sldIdLst>
        </p14:section>
        <p14:section name="User Inputs" id="{D0FEF387-691E-4BF1-B091-A4A6EC685CD4}">
          <p14:sldIdLst>
            <p14:sldId id="281"/>
            <p14:sldId id="282"/>
            <p14:sldId id="284"/>
            <p14:sldId id="285"/>
          </p14:sldIdLst>
        </p14:section>
        <p14:section name="Quick ..." id="{CF6CBB06-4294-4372-8F52-EAD6E7356A82}">
          <p14:sldIdLst>
            <p14:sldId id="286"/>
          </p14:sldIdLst>
        </p14:section>
        <p14:section name="Discussion?" id="{45362350-5A3A-4F25-A824-E9083B86477A}">
          <p14:sldIdLst>
            <p14:sldId id="287"/>
          </p14:sldIdLst>
        </p14:section>
        <p14:section name="Epilogue" id="{FB92C65B-BBED-4C08-80D3-F901557FD11B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b4975a05d0c3a1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39E5"/>
    <a:srgbClr val="FF6600"/>
    <a:srgbClr val="ECB3FB"/>
    <a:srgbClr val="FAECFE"/>
    <a:srgbClr val="FBF9FD"/>
    <a:srgbClr val="FDEAE7"/>
    <a:srgbClr val="FF832F"/>
    <a:srgbClr val="FDF7FF"/>
    <a:srgbClr val="609ED6"/>
    <a:srgbClr val="FE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4" autoAdjust="0"/>
    <p:restoredTop sz="91457" autoAdjust="0"/>
  </p:normalViewPr>
  <p:slideViewPr>
    <p:cSldViewPr snapToGrid="0">
      <p:cViewPr>
        <p:scale>
          <a:sx n="50" d="100"/>
          <a:sy n="50" d="100"/>
        </p:scale>
        <p:origin x="1388" y="4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938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6F9262-C1D8-4F05-9FB2-AC28E0E99C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2628C-C2C6-4027-A144-45F027943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68F7E-9A73-4AFD-84B5-574C197D7D41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534A8-BC55-4324-9F80-095AA2C63C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1E253-300D-4D53-ACC1-A2182E02B4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4A62-C2F4-489C-AA11-B51924EEF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20B91-F0AD-48E6-96A2-A3FAA7F478E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807F-F978-413D-8545-4B3960953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5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4807F-F978-413D-8545-4B39609534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4807F-F978-413D-8545-4B39609534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8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this, I would like to thank you very much for your attention and will be happy to take your questions, comments or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4807F-F978-413D-8545-4B39609534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5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51BB1-ABF2-4F92-9B46-82B05DEB3F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94676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1438480-5453-44C7-86A9-17D1F97AC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998" y="1358007"/>
            <a:ext cx="11520000" cy="504388"/>
          </a:xfrm>
        </p:spPr>
        <p:txBody>
          <a:bodyPr>
            <a:noAutofit/>
          </a:bodyPr>
          <a:lstStyle>
            <a:lvl1pPr>
              <a:defRPr sz="4800"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D53FEE-3A81-474A-B775-F69BD3273F25}"/>
              </a:ext>
            </a:extLst>
          </p:cNvPr>
          <p:cNvCxnSpPr>
            <a:cxnSpLocks/>
          </p:cNvCxnSpPr>
          <p:nvPr userDrawn="1"/>
        </p:nvCxnSpPr>
        <p:spPr>
          <a:xfrm>
            <a:off x="335997" y="2098131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0BCE97A-F056-4182-943C-A28E5E18346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5998" y="2850121"/>
            <a:ext cx="11519999" cy="91864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55C855A-395B-4947-8717-1E29C6B9CA5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35998" y="2850121"/>
            <a:ext cx="11519999" cy="504388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4342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BEE12BA-B743-4E3B-89E9-4725677361BB}"/>
              </a:ext>
            </a:extLst>
          </p:cNvPr>
          <p:cNvSpPr/>
          <p:nvPr userDrawn="1"/>
        </p:nvSpPr>
        <p:spPr>
          <a:xfrm>
            <a:off x="1360768" y="6178858"/>
            <a:ext cx="8211326" cy="679142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417AA-FF4F-42EF-8B03-18F9A21EDA8B}"/>
              </a:ext>
            </a:extLst>
          </p:cNvPr>
          <p:cNvSpPr/>
          <p:nvPr userDrawn="1"/>
        </p:nvSpPr>
        <p:spPr>
          <a:xfrm>
            <a:off x="7647708" y="6178858"/>
            <a:ext cx="4205293" cy="679142"/>
          </a:xfrm>
          <a:prstGeom prst="rect">
            <a:avLst/>
          </a:prstGeom>
          <a:solidFill>
            <a:srgbClr val="F9F9F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9BBD05-F394-41B1-AF4A-00C0DDEC30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88614" y="6248430"/>
            <a:ext cx="1835085" cy="540000"/>
            <a:chOff x="700077" y="681047"/>
            <a:chExt cx="4916350" cy="14467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24D288-FCF2-4CB6-B421-3B10233CCC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077" y="693333"/>
              <a:ext cx="3164453" cy="1434420"/>
              <a:chOff x="1411168" y="822287"/>
              <a:chExt cx="7005153" cy="317537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4F6B0D4-C52F-43EC-9312-CF96850BAA69}"/>
                  </a:ext>
                </a:extLst>
              </p:cNvPr>
              <p:cNvSpPr/>
              <p:nvPr/>
            </p:nvSpPr>
            <p:spPr>
              <a:xfrm>
                <a:off x="2863270" y="830913"/>
                <a:ext cx="900000" cy="1798546"/>
              </a:xfrm>
              <a:custGeom>
                <a:avLst/>
                <a:gdLst>
                  <a:gd name="connsiteX0" fmla="*/ 0 w 900000"/>
                  <a:gd name="connsiteY0" fmla="*/ 0 h 1798546"/>
                  <a:gd name="connsiteX1" fmla="*/ 900000 w 900000"/>
                  <a:gd name="connsiteY1" fmla="*/ 0 h 1798546"/>
                  <a:gd name="connsiteX2" fmla="*/ 900000 w 900000"/>
                  <a:gd name="connsiteY2" fmla="*/ 351965 h 1798546"/>
                  <a:gd name="connsiteX3" fmla="*/ 360000 w 900000"/>
                  <a:gd name="connsiteY3" fmla="*/ 351965 h 1798546"/>
                  <a:gd name="connsiteX4" fmla="*/ 360000 w 900000"/>
                  <a:gd name="connsiteY4" fmla="*/ 711965 h 1798546"/>
                  <a:gd name="connsiteX5" fmla="*/ 900000 w 900000"/>
                  <a:gd name="connsiteY5" fmla="*/ 711965 h 1798546"/>
                  <a:gd name="connsiteX6" fmla="*/ 900000 w 900000"/>
                  <a:gd name="connsiteY6" fmla="*/ 1078541 h 1798546"/>
                  <a:gd name="connsiteX7" fmla="*/ 360000 w 900000"/>
                  <a:gd name="connsiteY7" fmla="*/ 1078541 h 1798546"/>
                  <a:gd name="connsiteX8" fmla="*/ 360000 w 900000"/>
                  <a:gd name="connsiteY8" fmla="*/ 1438541 h 1798546"/>
                  <a:gd name="connsiteX9" fmla="*/ 900000 w 900000"/>
                  <a:gd name="connsiteY9" fmla="*/ 1438541 h 1798546"/>
                  <a:gd name="connsiteX10" fmla="*/ 900000 w 900000"/>
                  <a:gd name="connsiteY10" fmla="*/ 1798546 h 1798546"/>
                  <a:gd name="connsiteX11" fmla="*/ 0 w 900000"/>
                  <a:gd name="connsiteY11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0000" h="1798546">
                    <a:moveTo>
                      <a:pt x="0" y="0"/>
                    </a:moveTo>
                    <a:lnTo>
                      <a:pt x="900000" y="0"/>
                    </a:lnTo>
                    <a:lnTo>
                      <a:pt x="900000" y="351965"/>
                    </a:lnTo>
                    <a:lnTo>
                      <a:pt x="360000" y="351965"/>
                    </a:lnTo>
                    <a:lnTo>
                      <a:pt x="360000" y="711965"/>
                    </a:lnTo>
                    <a:lnTo>
                      <a:pt x="900000" y="711965"/>
                    </a:lnTo>
                    <a:lnTo>
                      <a:pt x="900000" y="1078541"/>
                    </a:lnTo>
                    <a:lnTo>
                      <a:pt x="360000" y="1078541"/>
                    </a:lnTo>
                    <a:lnTo>
                      <a:pt x="360000" y="1438541"/>
                    </a:lnTo>
                    <a:lnTo>
                      <a:pt x="900000" y="1438541"/>
                    </a:lnTo>
                    <a:lnTo>
                      <a:pt x="90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34B5582-4FC6-460B-8889-8F94E82B4E59}"/>
                  </a:ext>
                </a:extLst>
              </p:cNvPr>
              <p:cNvSpPr/>
              <p:nvPr/>
            </p:nvSpPr>
            <p:spPr>
              <a:xfrm>
                <a:off x="3891515" y="822287"/>
                <a:ext cx="900000" cy="1798546"/>
              </a:xfrm>
              <a:custGeom>
                <a:avLst/>
                <a:gdLst>
                  <a:gd name="connsiteX0" fmla="*/ 360000 w 900000"/>
                  <a:gd name="connsiteY0" fmla="*/ 360000 h 1798546"/>
                  <a:gd name="connsiteX1" fmla="*/ 360000 w 900000"/>
                  <a:gd name="connsiteY1" fmla="*/ 720000 h 1798546"/>
                  <a:gd name="connsiteX2" fmla="*/ 540000 w 900000"/>
                  <a:gd name="connsiteY2" fmla="*/ 540000 h 1798546"/>
                  <a:gd name="connsiteX3" fmla="*/ 360000 w 900000"/>
                  <a:gd name="connsiteY3" fmla="*/ 360000 h 1798546"/>
                  <a:gd name="connsiteX4" fmla="*/ 0 w 900000"/>
                  <a:gd name="connsiteY4" fmla="*/ 0 h 1798546"/>
                  <a:gd name="connsiteX5" fmla="*/ 360000 w 900000"/>
                  <a:gd name="connsiteY5" fmla="*/ 0 h 1798546"/>
                  <a:gd name="connsiteX6" fmla="*/ 900000 w 900000"/>
                  <a:gd name="connsiteY6" fmla="*/ 540000 h 1798546"/>
                  <a:gd name="connsiteX7" fmla="*/ 360000 w 900000"/>
                  <a:gd name="connsiteY7" fmla="*/ 1080000 h 1798546"/>
                  <a:gd name="connsiteX8" fmla="*/ 360000 w 900000"/>
                  <a:gd name="connsiteY8" fmla="*/ 1798546 h 1798546"/>
                  <a:gd name="connsiteX9" fmla="*/ 0 w 900000"/>
                  <a:gd name="connsiteY9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0000" h="1798546">
                    <a:moveTo>
                      <a:pt x="360000" y="360000"/>
                    </a:moveTo>
                    <a:lnTo>
                      <a:pt x="360000" y="720000"/>
                    </a:lnTo>
                    <a:cubicBezTo>
                      <a:pt x="459411" y="720000"/>
                      <a:pt x="540000" y="639411"/>
                      <a:pt x="540000" y="540000"/>
                    </a:cubicBezTo>
                    <a:cubicBezTo>
                      <a:pt x="540000" y="440589"/>
                      <a:pt x="459411" y="360000"/>
                      <a:pt x="360000" y="360000"/>
                    </a:cubicBezTo>
                    <a:close/>
                    <a:moveTo>
                      <a:pt x="0" y="0"/>
                    </a:moveTo>
                    <a:lnTo>
                      <a:pt x="360000" y="0"/>
                    </a:lnTo>
                    <a:cubicBezTo>
                      <a:pt x="658234" y="0"/>
                      <a:pt x="900000" y="241766"/>
                      <a:pt x="900000" y="540000"/>
                    </a:cubicBezTo>
                    <a:cubicBezTo>
                      <a:pt x="900000" y="838234"/>
                      <a:pt x="658234" y="1080000"/>
                      <a:pt x="360000" y="1080000"/>
                    </a:cubicBezTo>
                    <a:lnTo>
                      <a:pt x="36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5A5433-00DD-4679-9226-1FEAAAB27E68}"/>
                  </a:ext>
                </a:extLst>
              </p:cNvPr>
              <p:cNvSpPr/>
              <p:nvPr/>
            </p:nvSpPr>
            <p:spPr>
              <a:xfrm>
                <a:off x="4916702" y="830913"/>
                <a:ext cx="360000" cy="1798546"/>
              </a:xfrm>
              <a:prstGeom prst="rect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EEF1A3F-6E39-4801-A411-A729D7079A10}"/>
                  </a:ext>
                </a:extLst>
              </p:cNvPr>
              <p:cNvSpPr/>
              <p:nvPr/>
            </p:nvSpPr>
            <p:spPr>
              <a:xfrm>
                <a:off x="5401889" y="830913"/>
                <a:ext cx="1800000" cy="1798546"/>
              </a:xfrm>
              <a:custGeom>
                <a:avLst/>
                <a:gdLst>
                  <a:gd name="connsiteX0" fmla="*/ 224818 w 1800000"/>
                  <a:gd name="connsiteY0" fmla="*/ 0 h 1798546"/>
                  <a:gd name="connsiteX1" fmla="*/ 720181 w 1800000"/>
                  <a:gd name="connsiteY1" fmla="*/ 0 h 1798546"/>
                  <a:gd name="connsiteX2" fmla="*/ 899999 w 1800000"/>
                  <a:gd name="connsiteY2" fmla="*/ 1438546 h 1798546"/>
                  <a:gd name="connsiteX3" fmla="*/ 1079817 w 1800000"/>
                  <a:gd name="connsiteY3" fmla="*/ 0 h 1798546"/>
                  <a:gd name="connsiteX4" fmla="*/ 1575183 w 1800000"/>
                  <a:gd name="connsiteY4" fmla="*/ 0 h 1798546"/>
                  <a:gd name="connsiteX5" fmla="*/ 1800000 w 1800000"/>
                  <a:gd name="connsiteY5" fmla="*/ 1798538 h 1798546"/>
                  <a:gd name="connsiteX6" fmla="*/ 1800000 w 1800000"/>
                  <a:gd name="connsiteY6" fmla="*/ 1798546 h 1798546"/>
                  <a:gd name="connsiteX7" fmla="*/ 1440000 w 1800000"/>
                  <a:gd name="connsiteY7" fmla="*/ 1798546 h 1798546"/>
                  <a:gd name="connsiteX8" fmla="*/ 1260000 w 1800000"/>
                  <a:gd name="connsiteY8" fmla="*/ 358546 h 1798546"/>
                  <a:gd name="connsiteX9" fmla="*/ 1080000 w 1800000"/>
                  <a:gd name="connsiteY9" fmla="*/ 1798546 h 1798546"/>
                  <a:gd name="connsiteX10" fmla="*/ 720000 w 1800000"/>
                  <a:gd name="connsiteY10" fmla="*/ 1798546 h 1798546"/>
                  <a:gd name="connsiteX11" fmla="*/ 540000 w 1800000"/>
                  <a:gd name="connsiteY11" fmla="*/ 358546 h 1798546"/>
                  <a:gd name="connsiteX12" fmla="*/ 360000 w 1800000"/>
                  <a:gd name="connsiteY12" fmla="*/ 1798546 h 1798546"/>
                  <a:gd name="connsiteX13" fmla="*/ 0 w 1800000"/>
                  <a:gd name="connsiteY13" fmla="*/ 1798546 h 1798546"/>
                  <a:gd name="connsiteX14" fmla="*/ 0 w 1800000"/>
                  <a:gd name="connsiteY14" fmla="*/ 1798538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0000" h="1798546">
                    <a:moveTo>
                      <a:pt x="224818" y="0"/>
                    </a:moveTo>
                    <a:lnTo>
                      <a:pt x="720181" y="0"/>
                    </a:lnTo>
                    <a:lnTo>
                      <a:pt x="899999" y="1438546"/>
                    </a:lnTo>
                    <a:lnTo>
                      <a:pt x="1079817" y="0"/>
                    </a:lnTo>
                    <a:lnTo>
                      <a:pt x="1575183" y="0"/>
                    </a:lnTo>
                    <a:lnTo>
                      <a:pt x="1800000" y="1798538"/>
                    </a:lnTo>
                    <a:lnTo>
                      <a:pt x="1800000" y="1798546"/>
                    </a:lnTo>
                    <a:lnTo>
                      <a:pt x="1440000" y="1798546"/>
                    </a:lnTo>
                    <a:lnTo>
                      <a:pt x="1260000" y="358546"/>
                    </a:lnTo>
                    <a:lnTo>
                      <a:pt x="1080000" y="1798546"/>
                    </a:lnTo>
                    <a:lnTo>
                      <a:pt x="720000" y="1798546"/>
                    </a:lnTo>
                    <a:lnTo>
                      <a:pt x="540000" y="358546"/>
                    </a:lnTo>
                    <a:lnTo>
                      <a:pt x="360000" y="1798546"/>
                    </a:lnTo>
                    <a:lnTo>
                      <a:pt x="0" y="1798546"/>
                    </a:lnTo>
                    <a:lnTo>
                      <a:pt x="0" y="1798538"/>
                    </a:lnTo>
                    <a:close/>
                  </a:path>
                </a:pathLst>
              </a:cu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247E983-3BAC-488B-B433-4CDA47A34B88}"/>
                  </a:ext>
                </a:extLst>
              </p:cNvPr>
              <p:cNvSpPr/>
              <p:nvPr/>
            </p:nvSpPr>
            <p:spPr>
              <a:xfrm>
                <a:off x="6992666" y="830912"/>
                <a:ext cx="1423655" cy="3166752"/>
              </a:xfrm>
              <a:custGeom>
                <a:avLst/>
                <a:gdLst>
                  <a:gd name="connsiteX0" fmla="*/ 874228 w 1423655"/>
                  <a:gd name="connsiteY0" fmla="*/ 358546 h 3166752"/>
                  <a:gd name="connsiteX1" fmla="*/ 806728 w 1423655"/>
                  <a:gd name="connsiteY1" fmla="*/ 898546 h 3166752"/>
                  <a:gd name="connsiteX2" fmla="*/ 941728 w 1423655"/>
                  <a:gd name="connsiteY2" fmla="*/ 898546 h 3166752"/>
                  <a:gd name="connsiteX3" fmla="*/ 559228 w 1423655"/>
                  <a:gd name="connsiteY3" fmla="*/ 0 h 3166752"/>
                  <a:gd name="connsiteX4" fmla="*/ 1187725 w 1423655"/>
                  <a:gd name="connsiteY4" fmla="*/ 0 h 3166752"/>
                  <a:gd name="connsiteX5" fmla="*/ 1411863 w 1423655"/>
                  <a:gd name="connsiteY5" fmla="*/ 1793095 h 3166752"/>
                  <a:gd name="connsiteX6" fmla="*/ 1412197 w 1423655"/>
                  <a:gd name="connsiteY6" fmla="*/ 1793095 h 3166752"/>
                  <a:gd name="connsiteX7" fmla="*/ 1423655 w 1423655"/>
                  <a:gd name="connsiteY7" fmla="*/ 1906753 h 3166752"/>
                  <a:gd name="connsiteX8" fmla="*/ 705037 w 1423655"/>
                  <a:gd name="connsiteY8" fmla="*/ 2788468 h 3166752"/>
                  <a:gd name="connsiteX9" fmla="*/ 540000 w 1423655"/>
                  <a:gd name="connsiteY9" fmla="*/ 2805105 h 3166752"/>
                  <a:gd name="connsiteX10" fmla="*/ 540000 w 1423655"/>
                  <a:gd name="connsiteY10" fmla="*/ 3166752 h 3166752"/>
                  <a:gd name="connsiteX11" fmla="*/ 0 w 1423655"/>
                  <a:gd name="connsiteY11" fmla="*/ 2626752 h 3166752"/>
                  <a:gd name="connsiteX12" fmla="*/ 540000 w 1423655"/>
                  <a:gd name="connsiteY12" fmla="*/ 2086752 h 3166752"/>
                  <a:gd name="connsiteX13" fmla="*/ 540000 w 1423655"/>
                  <a:gd name="connsiteY13" fmla="*/ 2445105 h 3166752"/>
                  <a:gd name="connsiteX14" fmla="*/ 632484 w 1423655"/>
                  <a:gd name="connsiteY14" fmla="*/ 2435782 h 3166752"/>
                  <a:gd name="connsiteX15" fmla="*/ 1063655 w 1423655"/>
                  <a:gd name="connsiteY15" fmla="*/ 1906753 h 3166752"/>
                  <a:gd name="connsiteX16" fmla="*/ 1052684 w 1423655"/>
                  <a:gd name="connsiteY16" fmla="*/ 1797924 h 3166752"/>
                  <a:gd name="connsiteX17" fmla="*/ 1051185 w 1423655"/>
                  <a:gd name="connsiteY17" fmla="*/ 1793095 h 3166752"/>
                  <a:gd name="connsiteX18" fmla="*/ 1055657 w 1423655"/>
                  <a:gd name="connsiteY18" fmla="*/ 1793095 h 3166752"/>
                  <a:gd name="connsiteX19" fmla="*/ 988265 w 1423655"/>
                  <a:gd name="connsiteY19" fmla="*/ 1253968 h 3166752"/>
                  <a:gd name="connsiteX20" fmla="*/ 987772 w 1423655"/>
                  <a:gd name="connsiteY20" fmla="*/ 1257912 h 3166752"/>
                  <a:gd name="connsiteX21" fmla="*/ 987512 w 1423655"/>
                  <a:gd name="connsiteY21" fmla="*/ 1255831 h 3166752"/>
                  <a:gd name="connsiteX22" fmla="*/ 986951 w 1423655"/>
                  <a:gd name="connsiteY22" fmla="*/ 1260325 h 3166752"/>
                  <a:gd name="connsiteX23" fmla="*/ 986728 w 1423655"/>
                  <a:gd name="connsiteY23" fmla="*/ 1258546 h 3166752"/>
                  <a:gd name="connsiteX24" fmla="*/ 761728 w 1423655"/>
                  <a:gd name="connsiteY24" fmla="*/ 1258546 h 3166752"/>
                  <a:gd name="connsiteX25" fmla="*/ 694228 w 1423655"/>
                  <a:gd name="connsiteY25" fmla="*/ 1798546 h 3166752"/>
                  <a:gd name="connsiteX26" fmla="*/ 334410 w 1423655"/>
                  <a:gd name="connsiteY26" fmla="*/ 1798546 h 3166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23655" h="3166752">
                    <a:moveTo>
                      <a:pt x="874228" y="358546"/>
                    </a:moveTo>
                    <a:lnTo>
                      <a:pt x="806728" y="898546"/>
                    </a:lnTo>
                    <a:lnTo>
                      <a:pt x="941728" y="898546"/>
                    </a:lnTo>
                    <a:close/>
                    <a:moveTo>
                      <a:pt x="559228" y="0"/>
                    </a:moveTo>
                    <a:lnTo>
                      <a:pt x="1187725" y="0"/>
                    </a:lnTo>
                    <a:lnTo>
                      <a:pt x="1411863" y="1793095"/>
                    </a:lnTo>
                    <a:lnTo>
                      <a:pt x="1412197" y="1793095"/>
                    </a:lnTo>
                    <a:lnTo>
                      <a:pt x="1423655" y="1906753"/>
                    </a:lnTo>
                    <a:cubicBezTo>
                      <a:pt x="1423655" y="2341677"/>
                      <a:pt x="1115151" y="2704547"/>
                      <a:pt x="705037" y="2788468"/>
                    </a:cubicBezTo>
                    <a:lnTo>
                      <a:pt x="540000" y="2805105"/>
                    </a:lnTo>
                    <a:lnTo>
                      <a:pt x="540000" y="3166752"/>
                    </a:lnTo>
                    <a:lnTo>
                      <a:pt x="0" y="2626752"/>
                    </a:lnTo>
                    <a:lnTo>
                      <a:pt x="540000" y="2086752"/>
                    </a:lnTo>
                    <a:lnTo>
                      <a:pt x="540000" y="2445105"/>
                    </a:lnTo>
                    <a:lnTo>
                      <a:pt x="632484" y="2435782"/>
                    </a:lnTo>
                    <a:cubicBezTo>
                      <a:pt x="878553" y="2385429"/>
                      <a:pt x="1063655" y="2167708"/>
                      <a:pt x="1063655" y="1906753"/>
                    </a:cubicBezTo>
                    <a:cubicBezTo>
                      <a:pt x="1063655" y="1869474"/>
                      <a:pt x="1059877" y="1833077"/>
                      <a:pt x="1052684" y="1797924"/>
                    </a:cubicBezTo>
                    <a:lnTo>
                      <a:pt x="1051185" y="1793095"/>
                    </a:lnTo>
                    <a:lnTo>
                      <a:pt x="1055657" y="1793095"/>
                    </a:lnTo>
                    <a:lnTo>
                      <a:pt x="988265" y="1253968"/>
                    </a:lnTo>
                    <a:lnTo>
                      <a:pt x="987772" y="1257912"/>
                    </a:lnTo>
                    <a:lnTo>
                      <a:pt x="987512" y="1255831"/>
                    </a:lnTo>
                    <a:lnTo>
                      <a:pt x="986951" y="1260325"/>
                    </a:lnTo>
                    <a:lnTo>
                      <a:pt x="986728" y="1258546"/>
                    </a:lnTo>
                    <a:lnTo>
                      <a:pt x="761728" y="1258546"/>
                    </a:lnTo>
                    <a:lnTo>
                      <a:pt x="694228" y="1798546"/>
                    </a:lnTo>
                    <a:lnTo>
                      <a:pt x="334410" y="1798546"/>
                    </a:lnTo>
                    <a:close/>
                  </a:path>
                </a:pathLst>
              </a:custGeom>
              <a:solidFill>
                <a:srgbClr val="007B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>
                <a:extLst>
                  <a:ext uri="{FF2B5EF4-FFF2-40B4-BE49-F238E27FC236}">
                    <a16:creationId xmlns:a16="http://schemas.microsoft.com/office/drawing/2014/main" id="{E044D03D-F19D-43F0-B623-2D0E18A64812}"/>
                  </a:ext>
                </a:extLst>
              </p:cNvPr>
              <p:cNvSpPr/>
              <p:nvPr/>
            </p:nvSpPr>
            <p:spPr>
              <a:xfrm flipH="1" flipV="1">
                <a:off x="6121889" y="2913941"/>
                <a:ext cx="1080000" cy="1080000"/>
              </a:xfrm>
              <a:prstGeom prst="chevron">
                <a:avLst/>
              </a:pr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Arrow: Chevron 34">
                <a:extLst>
                  <a:ext uri="{FF2B5EF4-FFF2-40B4-BE49-F238E27FC236}">
                    <a16:creationId xmlns:a16="http://schemas.microsoft.com/office/drawing/2014/main" id="{4CB6418E-8FDF-4528-8B7C-F73554D3CF1C}"/>
                  </a:ext>
                </a:extLst>
              </p:cNvPr>
              <p:cNvSpPr/>
              <p:nvPr/>
            </p:nvSpPr>
            <p:spPr>
              <a:xfrm flipH="1" flipV="1">
                <a:off x="4351040" y="2905315"/>
                <a:ext cx="1080000" cy="1080000"/>
              </a:xfrm>
              <a:prstGeom prst="chevron">
                <a:avLst/>
              </a:pr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Arrow: Chevron 35">
                <a:extLst>
                  <a:ext uri="{FF2B5EF4-FFF2-40B4-BE49-F238E27FC236}">
                    <a16:creationId xmlns:a16="http://schemas.microsoft.com/office/drawing/2014/main" id="{1B0F3409-738F-4903-BA47-EFF220590030}"/>
                  </a:ext>
                </a:extLst>
              </p:cNvPr>
              <p:cNvSpPr/>
              <p:nvPr/>
            </p:nvSpPr>
            <p:spPr>
              <a:xfrm flipH="1" flipV="1">
                <a:off x="5236465" y="2913941"/>
                <a:ext cx="1080000" cy="1080000"/>
              </a:xfrm>
              <a:prstGeom prst="chevron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36">
                <a:extLst>
                  <a:ext uri="{FF2B5EF4-FFF2-40B4-BE49-F238E27FC236}">
                    <a16:creationId xmlns:a16="http://schemas.microsoft.com/office/drawing/2014/main" id="{28360BF8-8943-4BA4-83B6-81E55AB47B68}"/>
                  </a:ext>
                </a:extLst>
              </p:cNvPr>
              <p:cNvSpPr/>
              <p:nvPr/>
            </p:nvSpPr>
            <p:spPr>
              <a:xfrm flipH="1" flipV="1">
                <a:off x="3465615" y="2905315"/>
                <a:ext cx="1080000" cy="1080000"/>
              </a:xfrm>
              <a:prstGeom prst="chevron">
                <a:avLst/>
              </a:pr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D3D003-CD6F-441D-8DEF-A0AA626AF6F3}"/>
                  </a:ext>
                </a:extLst>
              </p:cNvPr>
              <p:cNvSpPr/>
              <p:nvPr/>
            </p:nvSpPr>
            <p:spPr>
              <a:xfrm>
                <a:off x="1411168" y="830912"/>
                <a:ext cx="2221418" cy="3163029"/>
              </a:xfrm>
              <a:custGeom>
                <a:avLst/>
                <a:gdLst>
                  <a:gd name="connsiteX0" fmla="*/ 1332180 w 2221418"/>
                  <a:gd name="connsiteY0" fmla="*/ 0 h 3163029"/>
                  <a:gd name="connsiteX1" fmla="*/ 1332180 w 2221418"/>
                  <a:gd name="connsiteY1" fmla="*/ 360000 h 3163029"/>
                  <a:gd name="connsiteX2" fmla="*/ 1295641 w 2221418"/>
                  <a:gd name="connsiteY2" fmla="*/ 361845 h 3163029"/>
                  <a:gd name="connsiteX3" fmla="*/ 360000 w 2221418"/>
                  <a:gd name="connsiteY3" fmla="*/ 1398664 h 3163029"/>
                  <a:gd name="connsiteX4" fmla="*/ 1295641 w 2221418"/>
                  <a:gd name="connsiteY4" fmla="*/ 2435483 h 3163029"/>
                  <a:gd name="connsiteX5" fmla="*/ 1327362 w 2221418"/>
                  <a:gd name="connsiteY5" fmla="*/ 2437086 h 3163029"/>
                  <a:gd name="connsiteX6" fmla="*/ 1681418 w 2221418"/>
                  <a:gd name="connsiteY6" fmla="*/ 2083029 h 3163029"/>
                  <a:gd name="connsiteX7" fmla="*/ 2221418 w 2221418"/>
                  <a:gd name="connsiteY7" fmla="*/ 2083029 h 3163029"/>
                  <a:gd name="connsiteX8" fmla="*/ 1681418 w 2221418"/>
                  <a:gd name="connsiteY8" fmla="*/ 2623029 h 3163029"/>
                  <a:gd name="connsiteX9" fmla="*/ 2221418 w 2221418"/>
                  <a:gd name="connsiteY9" fmla="*/ 3163029 h 3163029"/>
                  <a:gd name="connsiteX10" fmla="*/ 1681418 w 2221418"/>
                  <a:gd name="connsiteY10" fmla="*/ 3163029 h 3163029"/>
                  <a:gd name="connsiteX11" fmla="*/ 1314843 w 2221418"/>
                  <a:gd name="connsiteY11" fmla="*/ 2796454 h 3163029"/>
                  <a:gd name="connsiteX12" fmla="*/ 1258833 w 2221418"/>
                  <a:gd name="connsiteY12" fmla="*/ 2793625 h 3163029"/>
                  <a:gd name="connsiteX13" fmla="*/ 0 w 2221418"/>
                  <a:gd name="connsiteY13" fmla="*/ 1398664 h 3163029"/>
                  <a:gd name="connsiteX14" fmla="*/ 1258833 w 2221418"/>
                  <a:gd name="connsiteY14" fmla="*/ 3704 h 316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21418" h="3163029">
                    <a:moveTo>
                      <a:pt x="1332180" y="0"/>
                    </a:moveTo>
                    <a:lnTo>
                      <a:pt x="1332180" y="360000"/>
                    </a:lnTo>
                    <a:lnTo>
                      <a:pt x="1295641" y="361845"/>
                    </a:lnTo>
                    <a:cubicBezTo>
                      <a:pt x="770106" y="415216"/>
                      <a:pt x="360000" y="859048"/>
                      <a:pt x="360000" y="1398664"/>
                    </a:cubicBezTo>
                    <a:cubicBezTo>
                      <a:pt x="360000" y="1938281"/>
                      <a:pt x="770106" y="2382112"/>
                      <a:pt x="1295641" y="2435483"/>
                    </a:cubicBezTo>
                    <a:lnTo>
                      <a:pt x="1327362" y="2437086"/>
                    </a:lnTo>
                    <a:lnTo>
                      <a:pt x="1681418" y="2083029"/>
                    </a:lnTo>
                    <a:lnTo>
                      <a:pt x="2221418" y="2083029"/>
                    </a:lnTo>
                    <a:lnTo>
                      <a:pt x="1681418" y="2623029"/>
                    </a:lnTo>
                    <a:lnTo>
                      <a:pt x="2221418" y="3163029"/>
                    </a:lnTo>
                    <a:lnTo>
                      <a:pt x="1681418" y="3163029"/>
                    </a:lnTo>
                    <a:lnTo>
                      <a:pt x="1314843" y="2796454"/>
                    </a:lnTo>
                    <a:lnTo>
                      <a:pt x="1258833" y="2793625"/>
                    </a:lnTo>
                    <a:cubicBezTo>
                      <a:pt x="551765" y="2721818"/>
                      <a:pt x="0" y="2124677"/>
                      <a:pt x="0" y="1398664"/>
                    </a:cubicBezTo>
                    <a:cubicBezTo>
                      <a:pt x="0" y="672651"/>
                      <a:pt x="551765" y="75510"/>
                      <a:pt x="1258833" y="3704"/>
                    </a:cubicBezTo>
                    <a:close/>
                  </a:path>
                </a:pathLst>
              </a:custGeom>
              <a:solidFill>
                <a:srgbClr val="63D13E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 descr="A picture containing window&#10;&#10;Description automatically generated">
              <a:extLst>
                <a:ext uri="{FF2B5EF4-FFF2-40B4-BE49-F238E27FC236}">
                  <a16:creationId xmlns:a16="http://schemas.microsoft.com/office/drawing/2014/main" id="{1620BE3A-015B-4B42-8DC9-E4DABA7F9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427" y="681047"/>
              <a:ext cx="1440000" cy="14400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FF11FB5-76D6-4D50-8018-CE30BCDE123D}"/>
              </a:ext>
            </a:extLst>
          </p:cNvPr>
          <p:cNvSpPr/>
          <p:nvPr userDrawn="1"/>
        </p:nvSpPr>
        <p:spPr>
          <a:xfrm>
            <a:off x="11861979" y="6177606"/>
            <a:ext cx="330020" cy="680394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12A531-EC57-407F-9FBF-4C2EF118F8A8}"/>
              </a:ext>
            </a:extLst>
          </p:cNvPr>
          <p:cNvSpPr/>
          <p:nvPr userDrawn="1"/>
        </p:nvSpPr>
        <p:spPr>
          <a:xfrm>
            <a:off x="0" y="6178858"/>
            <a:ext cx="1360767" cy="679142"/>
          </a:xfrm>
          <a:prstGeom prst="rect">
            <a:avLst/>
          </a:prstGeom>
          <a:solidFill>
            <a:srgbClr val="05A6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73E3-F2A9-4C25-BB7A-E01A7BE2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3962" y="6248430"/>
            <a:ext cx="5696753" cy="53749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dirty="0"/>
              <a:t>Fabian Lechtenberg | 27.09.2024</a:t>
            </a:r>
            <a:br>
              <a:rPr lang="en-US" dirty="0"/>
            </a:br>
            <a:r>
              <a:rPr lang="en-US" dirty="0"/>
              <a:t>Lifecycle Optimization (LCO) with PULPO</a:t>
            </a:r>
            <a:endParaRPr lang="en-US" sz="10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71DD-43FE-447F-93F2-8D963886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87" y="6379503"/>
            <a:ext cx="694756" cy="275349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ED43226-977E-4B3E-A758-0FD351AF29A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7AE0AB-61F9-4F5C-956A-330266111161}"/>
              </a:ext>
            </a:extLst>
          </p:cNvPr>
          <p:cNvCxnSpPr>
            <a:cxnSpLocks/>
          </p:cNvCxnSpPr>
          <p:nvPr userDrawn="1"/>
        </p:nvCxnSpPr>
        <p:spPr>
          <a:xfrm>
            <a:off x="335998" y="775850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D35CDC00-82D5-4A14-95AF-6F2CCBAB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04" y="213536"/>
            <a:ext cx="11519999" cy="504388"/>
          </a:xfrm>
        </p:spPr>
        <p:txBody>
          <a:bodyPr>
            <a:no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AC0D655-3CB9-4716-9428-DD86B868C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003" y="919820"/>
            <a:ext cx="11519999" cy="50558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0" name="Picture 2" descr="Zurich - From Einstein to the Digital Future | ETH Zurich">
            <a:extLst>
              <a:ext uri="{FF2B5EF4-FFF2-40B4-BE49-F238E27FC236}">
                <a16:creationId xmlns:a16="http://schemas.microsoft.com/office/drawing/2014/main" id="{ECC8E91D-4010-401A-B8C9-08D1E844C8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26" y="6363253"/>
            <a:ext cx="1849972" cy="30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86417AA-FF4F-42EF-8B03-18F9A21EDA8B}"/>
              </a:ext>
            </a:extLst>
          </p:cNvPr>
          <p:cNvSpPr/>
          <p:nvPr userDrawn="1"/>
        </p:nvSpPr>
        <p:spPr>
          <a:xfrm>
            <a:off x="9559312" y="6178858"/>
            <a:ext cx="2293690" cy="679142"/>
          </a:xfrm>
          <a:prstGeom prst="rect">
            <a:avLst/>
          </a:prstGeom>
          <a:solidFill>
            <a:srgbClr val="F9F9F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E12BA-B743-4E3B-89E9-4725677361BB}"/>
              </a:ext>
            </a:extLst>
          </p:cNvPr>
          <p:cNvSpPr/>
          <p:nvPr userDrawn="1"/>
        </p:nvSpPr>
        <p:spPr>
          <a:xfrm>
            <a:off x="1360768" y="6178858"/>
            <a:ext cx="8211326" cy="679142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9BBD05-F394-41B1-AF4A-00C0DDEC30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88614" y="6248430"/>
            <a:ext cx="1835085" cy="540000"/>
            <a:chOff x="700077" y="681047"/>
            <a:chExt cx="4916350" cy="14467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24D288-FCF2-4CB6-B421-3B10233CCC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077" y="693333"/>
              <a:ext cx="3164453" cy="1434420"/>
              <a:chOff x="1411168" y="822287"/>
              <a:chExt cx="7005153" cy="317537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4F6B0D4-C52F-43EC-9312-CF96850BAA69}"/>
                  </a:ext>
                </a:extLst>
              </p:cNvPr>
              <p:cNvSpPr/>
              <p:nvPr/>
            </p:nvSpPr>
            <p:spPr>
              <a:xfrm>
                <a:off x="2863270" y="830913"/>
                <a:ext cx="900000" cy="1798546"/>
              </a:xfrm>
              <a:custGeom>
                <a:avLst/>
                <a:gdLst>
                  <a:gd name="connsiteX0" fmla="*/ 0 w 900000"/>
                  <a:gd name="connsiteY0" fmla="*/ 0 h 1798546"/>
                  <a:gd name="connsiteX1" fmla="*/ 900000 w 900000"/>
                  <a:gd name="connsiteY1" fmla="*/ 0 h 1798546"/>
                  <a:gd name="connsiteX2" fmla="*/ 900000 w 900000"/>
                  <a:gd name="connsiteY2" fmla="*/ 351965 h 1798546"/>
                  <a:gd name="connsiteX3" fmla="*/ 360000 w 900000"/>
                  <a:gd name="connsiteY3" fmla="*/ 351965 h 1798546"/>
                  <a:gd name="connsiteX4" fmla="*/ 360000 w 900000"/>
                  <a:gd name="connsiteY4" fmla="*/ 711965 h 1798546"/>
                  <a:gd name="connsiteX5" fmla="*/ 900000 w 900000"/>
                  <a:gd name="connsiteY5" fmla="*/ 711965 h 1798546"/>
                  <a:gd name="connsiteX6" fmla="*/ 900000 w 900000"/>
                  <a:gd name="connsiteY6" fmla="*/ 1078541 h 1798546"/>
                  <a:gd name="connsiteX7" fmla="*/ 360000 w 900000"/>
                  <a:gd name="connsiteY7" fmla="*/ 1078541 h 1798546"/>
                  <a:gd name="connsiteX8" fmla="*/ 360000 w 900000"/>
                  <a:gd name="connsiteY8" fmla="*/ 1438541 h 1798546"/>
                  <a:gd name="connsiteX9" fmla="*/ 900000 w 900000"/>
                  <a:gd name="connsiteY9" fmla="*/ 1438541 h 1798546"/>
                  <a:gd name="connsiteX10" fmla="*/ 900000 w 900000"/>
                  <a:gd name="connsiteY10" fmla="*/ 1798546 h 1798546"/>
                  <a:gd name="connsiteX11" fmla="*/ 0 w 900000"/>
                  <a:gd name="connsiteY11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0000" h="1798546">
                    <a:moveTo>
                      <a:pt x="0" y="0"/>
                    </a:moveTo>
                    <a:lnTo>
                      <a:pt x="900000" y="0"/>
                    </a:lnTo>
                    <a:lnTo>
                      <a:pt x="900000" y="351965"/>
                    </a:lnTo>
                    <a:lnTo>
                      <a:pt x="360000" y="351965"/>
                    </a:lnTo>
                    <a:lnTo>
                      <a:pt x="360000" y="711965"/>
                    </a:lnTo>
                    <a:lnTo>
                      <a:pt x="900000" y="711965"/>
                    </a:lnTo>
                    <a:lnTo>
                      <a:pt x="900000" y="1078541"/>
                    </a:lnTo>
                    <a:lnTo>
                      <a:pt x="360000" y="1078541"/>
                    </a:lnTo>
                    <a:lnTo>
                      <a:pt x="360000" y="1438541"/>
                    </a:lnTo>
                    <a:lnTo>
                      <a:pt x="900000" y="1438541"/>
                    </a:lnTo>
                    <a:lnTo>
                      <a:pt x="90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34B5582-4FC6-460B-8889-8F94E82B4E59}"/>
                  </a:ext>
                </a:extLst>
              </p:cNvPr>
              <p:cNvSpPr/>
              <p:nvPr/>
            </p:nvSpPr>
            <p:spPr>
              <a:xfrm>
                <a:off x="3891515" y="822287"/>
                <a:ext cx="900000" cy="1798546"/>
              </a:xfrm>
              <a:custGeom>
                <a:avLst/>
                <a:gdLst>
                  <a:gd name="connsiteX0" fmla="*/ 360000 w 900000"/>
                  <a:gd name="connsiteY0" fmla="*/ 360000 h 1798546"/>
                  <a:gd name="connsiteX1" fmla="*/ 360000 w 900000"/>
                  <a:gd name="connsiteY1" fmla="*/ 720000 h 1798546"/>
                  <a:gd name="connsiteX2" fmla="*/ 540000 w 900000"/>
                  <a:gd name="connsiteY2" fmla="*/ 540000 h 1798546"/>
                  <a:gd name="connsiteX3" fmla="*/ 360000 w 900000"/>
                  <a:gd name="connsiteY3" fmla="*/ 360000 h 1798546"/>
                  <a:gd name="connsiteX4" fmla="*/ 0 w 900000"/>
                  <a:gd name="connsiteY4" fmla="*/ 0 h 1798546"/>
                  <a:gd name="connsiteX5" fmla="*/ 360000 w 900000"/>
                  <a:gd name="connsiteY5" fmla="*/ 0 h 1798546"/>
                  <a:gd name="connsiteX6" fmla="*/ 900000 w 900000"/>
                  <a:gd name="connsiteY6" fmla="*/ 540000 h 1798546"/>
                  <a:gd name="connsiteX7" fmla="*/ 360000 w 900000"/>
                  <a:gd name="connsiteY7" fmla="*/ 1080000 h 1798546"/>
                  <a:gd name="connsiteX8" fmla="*/ 360000 w 900000"/>
                  <a:gd name="connsiteY8" fmla="*/ 1798546 h 1798546"/>
                  <a:gd name="connsiteX9" fmla="*/ 0 w 900000"/>
                  <a:gd name="connsiteY9" fmla="*/ 1798546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0000" h="1798546">
                    <a:moveTo>
                      <a:pt x="360000" y="360000"/>
                    </a:moveTo>
                    <a:lnTo>
                      <a:pt x="360000" y="720000"/>
                    </a:lnTo>
                    <a:cubicBezTo>
                      <a:pt x="459411" y="720000"/>
                      <a:pt x="540000" y="639411"/>
                      <a:pt x="540000" y="540000"/>
                    </a:cubicBezTo>
                    <a:cubicBezTo>
                      <a:pt x="540000" y="440589"/>
                      <a:pt x="459411" y="360000"/>
                      <a:pt x="360000" y="360000"/>
                    </a:cubicBezTo>
                    <a:close/>
                    <a:moveTo>
                      <a:pt x="0" y="0"/>
                    </a:moveTo>
                    <a:lnTo>
                      <a:pt x="360000" y="0"/>
                    </a:lnTo>
                    <a:cubicBezTo>
                      <a:pt x="658234" y="0"/>
                      <a:pt x="900000" y="241766"/>
                      <a:pt x="900000" y="540000"/>
                    </a:cubicBezTo>
                    <a:cubicBezTo>
                      <a:pt x="900000" y="838234"/>
                      <a:pt x="658234" y="1080000"/>
                      <a:pt x="360000" y="1080000"/>
                    </a:cubicBezTo>
                    <a:lnTo>
                      <a:pt x="360000" y="1798546"/>
                    </a:lnTo>
                    <a:lnTo>
                      <a:pt x="0" y="1798546"/>
                    </a:lnTo>
                    <a:close/>
                  </a:path>
                </a:pathLst>
              </a:cu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5A5433-00DD-4679-9226-1FEAAAB27E68}"/>
                  </a:ext>
                </a:extLst>
              </p:cNvPr>
              <p:cNvSpPr/>
              <p:nvPr/>
            </p:nvSpPr>
            <p:spPr>
              <a:xfrm>
                <a:off x="4916702" y="830913"/>
                <a:ext cx="360000" cy="1798546"/>
              </a:xfrm>
              <a:prstGeom prst="rect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EEF1A3F-6E39-4801-A411-A729D7079A10}"/>
                  </a:ext>
                </a:extLst>
              </p:cNvPr>
              <p:cNvSpPr/>
              <p:nvPr/>
            </p:nvSpPr>
            <p:spPr>
              <a:xfrm>
                <a:off x="5401889" y="830913"/>
                <a:ext cx="1800000" cy="1798546"/>
              </a:xfrm>
              <a:custGeom>
                <a:avLst/>
                <a:gdLst>
                  <a:gd name="connsiteX0" fmla="*/ 224818 w 1800000"/>
                  <a:gd name="connsiteY0" fmla="*/ 0 h 1798546"/>
                  <a:gd name="connsiteX1" fmla="*/ 720181 w 1800000"/>
                  <a:gd name="connsiteY1" fmla="*/ 0 h 1798546"/>
                  <a:gd name="connsiteX2" fmla="*/ 899999 w 1800000"/>
                  <a:gd name="connsiteY2" fmla="*/ 1438546 h 1798546"/>
                  <a:gd name="connsiteX3" fmla="*/ 1079817 w 1800000"/>
                  <a:gd name="connsiteY3" fmla="*/ 0 h 1798546"/>
                  <a:gd name="connsiteX4" fmla="*/ 1575183 w 1800000"/>
                  <a:gd name="connsiteY4" fmla="*/ 0 h 1798546"/>
                  <a:gd name="connsiteX5" fmla="*/ 1800000 w 1800000"/>
                  <a:gd name="connsiteY5" fmla="*/ 1798538 h 1798546"/>
                  <a:gd name="connsiteX6" fmla="*/ 1800000 w 1800000"/>
                  <a:gd name="connsiteY6" fmla="*/ 1798546 h 1798546"/>
                  <a:gd name="connsiteX7" fmla="*/ 1440000 w 1800000"/>
                  <a:gd name="connsiteY7" fmla="*/ 1798546 h 1798546"/>
                  <a:gd name="connsiteX8" fmla="*/ 1260000 w 1800000"/>
                  <a:gd name="connsiteY8" fmla="*/ 358546 h 1798546"/>
                  <a:gd name="connsiteX9" fmla="*/ 1080000 w 1800000"/>
                  <a:gd name="connsiteY9" fmla="*/ 1798546 h 1798546"/>
                  <a:gd name="connsiteX10" fmla="*/ 720000 w 1800000"/>
                  <a:gd name="connsiteY10" fmla="*/ 1798546 h 1798546"/>
                  <a:gd name="connsiteX11" fmla="*/ 540000 w 1800000"/>
                  <a:gd name="connsiteY11" fmla="*/ 358546 h 1798546"/>
                  <a:gd name="connsiteX12" fmla="*/ 360000 w 1800000"/>
                  <a:gd name="connsiteY12" fmla="*/ 1798546 h 1798546"/>
                  <a:gd name="connsiteX13" fmla="*/ 0 w 1800000"/>
                  <a:gd name="connsiteY13" fmla="*/ 1798546 h 1798546"/>
                  <a:gd name="connsiteX14" fmla="*/ 0 w 1800000"/>
                  <a:gd name="connsiteY14" fmla="*/ 1798538 h 17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0000" h="1798546">
                    <a:moveTo>
                      <a:pt x="224818" y="0"/>
                    </a:moveTo>
                    <a:lnTo>
                      <a:pt x="720181" y="0"/>
                    </a:lnTo>
                    <a:lnTo>
                      <a:pt x="899999" y="1438546"/>
                    </a:lnTo>
                    <a:lnTo>
                      <a:pt x="1079817" y="0"/>
                    </a:lnTo>
                    <a:lnTo>
                      <a:pt x="1575183" y="0"/>
                    </a:lnTo>
                    <a:lnTo>
                      <a:pt x="1800000" y="1798538"/>
                    </a:lnTo>
                    <a:lnTo>
                      <a:pt x="1800000" y="1798546"/>
                    </a:lnTo>
                    <a:lnTo>
                      <a:pt x="1440000" y="1798546"/>
                    </a:lnTo>
                    <a:lnTo>
                      <a:pt x="1260000" y="358546"/>
                    </a:lnTo>
                    <a:lnTo>
                      <a:pt x="1080000" y="1798546"/>
                    </a:lnTo>
                    <a:lnTo>
                      <a:pt x="720000" y="1798546"/>
                    </a:lnTo>
                    <a:lnTo>
                      <a:pt x="540000" y="358546"/>
                    </a:lnTo>
                    <a:lnTo>
                      <a:pt x="360000" y="1798546"/>
                    </a:lnTo>
                    <a:lnTo>
                      <a:pt x="0" y="1798546"/>
                    </a:lnTo>
                    <a:lnTo>
                      <a:pt x="0" y="1798538"/>
                    </a:lnTo>
                    <a:close/>
                  </a:path>
                </a:pathLst>
              </a:cu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247E983-3BAC-488B-B433-4CDA47A34B88}"/>
                  </a:ext>
                </a:extLst>
              </p:cNvPr>
              <p:cNvSpPr/>
              <p:nvPr/>
            </p:nvSpPr>
            <p:spPr>
              <a:xfrm>
                <a:off x="6992666" y="830912"/>
                <a:ext cx="1423655" cy="3166752"/>
              </a:xfrm>
              <a:custGeom>
                <a:avLst/>
                <a:gdLst>
                  <a:gd name="connsiteX0" fmla="*/ 874228 w 1423655"/>
                  <a:gd name="connsiteY0" fmla="*/ 358546 h 3166752"/>
                  <a:gd name="connsiteX1" fmla="*/ 806728 w 1423655"/>
                  <a:gd name="connsiteY1" fmla="*/ 898546 h 3166752"/>
                  <a:gd name="connsiteX2" fmla="*/ 941728 w 1423655"/>
                  <a:gd name="connsiteY2" fmla="*/ 898546 h 3166752"/>
                  <a:gd name="connsiteX3" fmla="*/ 559228 w 1423655"/>
                  <a:gd name="connsiteY3" fmla="*/ 0 h 3166752"/>
                  <a:gd name="connsiteX4" fmla="*/ 1187725 w 1423655"/>
                  <a:gd name="connsiteY4" fmla="*/ 0 h 3166752"/>
                  <a:gd name="connsiteX5" fmla="*/ 1411863 w 1423655"/>
                  <a:gd name="connsiteY5" fmla="*/ 1793095 h 3166752"/>
                  <a:gd name="connsiteX6" fmla="*/ 1412197 w 1423655"/>
                  <a:gd name="connsiteY6" fmla="*/ 1793095 h 3166752"/>
                  <a:gd name="connsiteX7" fmla="*/ 1423655 w 1423655"/>
                  <a:gd name="connsiteY7" fmla="*/ 1906753 h 3166752"/>
                  <a:gd name="connsiteX8" fmla="*/ 705037 w 1423655"/>
                  <a:gd name="connsiteY8" fmla="*/ 2788468 h 3166752"/>
                  <a:gd name="connsiteX9" fmla="*/ 540000 w 1423655"/>
                  <a:gd name="connsiteY9" fmla="*/ 2805105 h 3166752"/>
                  <a:gd name="connsiteX10" fmla="*/ 540000 w 1423655"/>
                  <a:gd name="connsiteY10" fmla="*/ 3166752 h 3166752"/>
                  <a:gd name="connsiteX11" fmla="*/ 0 w 1423655"/>
                  <a:gd name="connsiteY11" fmla="*/ 2626752 h 3166752"/>
                  <a:gd name="connsiteX12" fmla="*/ 540000 w 1423655"/>
                  <a:gd name="connsiteY12" fmla="*/ 2086752 h 3166752"/>
                  <a:gd name="connsiteX13" fmla="*/ 540000 w 1423655"/>
                  <a:gd name="connsiteY13" fmla="*/ 2445105 h 3166752"/>
                  <a:gd name="connsiteX14" fmla="*/ 632484 w 1423655"/>
                  <a:gd name="connsiteY14" fmla="*/ 2435782 h 3166752"/>
                  <a:gd name="connsiteX15" fmla="*/ 1063655 w 1423655"/>
                  <a:gd name="connsiteY15" fmla="*/ 1906753 h 3166752"/>
                  <a:gd name="connsiteX16" fmla="*/ 1052684 w 1423655"/>
                  <a:gd name="connsiteY16" fmla="*/ 1797924 h 3166752"/>
                  <a:gd name="connsiteX17" fmla="*/ 1051185 w 1423655"/>
                  <a:gd name="connsiteY17" fmla="*/ 1793095 h 3166752"/>
                  <a:gd name="connsiteX18" fmla="*/ 1055657 w 1423655"/>
                  <a:gd name="connsiteY18" fmla="*/ 1793095 h 3166752"/>
                  <a:gd name="connsiteX19" fmla="*/ 988265 w 1423655"/>
                  <a:gd name="connsiteY19" fmla="*/ 1253968 h 3166752"/>
                  <a:gd name="connsiteX20" fmla="*/ 987772 w 1423655"/>
                  <a:gd name="connsiteY20" fmla="*/ 1257912 h 3166752"/>
                  <a:gd name="connsiteX21" fmla="*/ 987512 w 1423655"/>
                  <a:gd name="connsiteY21" fmla="*/ 1255831 h 3166752"/>
                  <a:gd name="connsiteX22" fmla="*/ 986951 w 1423655"/>
                  <a:gd name="connsiteY22" fmla="*/ 1260325 h 3166752"/>
                  <a:gd name="connsiteX23" fmla="*/ 986728 w 1423655"/>
                  <a:gd name="connsiteY23" fmla="*/ 1258546 h 3166752"/>
                  <a:gd name="connsiteX24" fmla="*/ 761728 w 1423655"/>
                  <a:gd name="connsiteY24" fmla="*/ 1258546 h 3166752"/>
                  <a:gd name="connsiteX25" fmla="*/ 694228 w 1423655"/>
                  <a:gd name="connsiteY25" fmla="*/ 1798546 h 3166752"/>
                  <a:gd name="connsiteX26" fmla="*/ 334410 w 1423655"/>
                  <a:gd name="connsiteY26" fmla="*/ 1798546 h 3166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23655" h="3166752">
                    <a:moveTo>
                      <a:pt x="874228" y="358546"/>
                    </a:moveTo>
                    <a:lnTo>
                      <a:pt x="806728" y="898546"/>
                    </a:lnTo>
                    <a:lnTo>
                      <a:pt x="941728" y="898546"/>
                    </a:lnTo>
                    <a:close/>
                    <a:moveTo>
                      <a:pt x="559228" y="0"/>
                    </a:moveTo>
                    <a:lnTo>
                      <a:pt x="1187725" y="0"/>
                    </a:lnTo>
                    <a:lnTo>
                      <a:pt x="1411863" y="1793095"/>
                    </a:lnTo>
                    <a:lnTo>
                      <a:pt x="1412197" y="1793095"/>
                    </a:lnTo>
                    <a:lnTo>
                      <a:pt x="1423655" y="1906753"/>
                    </a:lnTo>
                    <a:cubicBezTo>
                      <a:pt x="1423655" y="2341677"/>
                      <a:pt x="1115151" y="2704547"/>
                      <a:pt x="705037" y="2788468"/>
                    </a:cubicBezTo>
                    <a:lnTo>
                      <a:pt x="540000" y="2805105"/>
                    </a:lnTo>
                    <a:lnTo>
                      <a:pt x="540000" y="3166752"/>
                    </a:lnTo>
                    <a:lnTo>
                      <a:pt x="0" y="2626752"/>
                    </a:lnTo>
                    <a:lnTo>
                      <a:pt x="540000" y="2086752"/>
                    </a:lnTo>
                    <a:lnTo>
                      <a:pt x="540000" y="2445105"/>
                    </a:lnTo>
                    <a:lnTo>
                      <a:pt x="632484" y="2435782"/>
                    </a:lnTo>
                    <a:cubicBezTo>
                      <a:pt x="878553" y="2385429"/>
                      <a:pt x="1063655" y="2167708"/>
                      <a:pt x="1063655" y="1906753"/>
                    </a:cubicBezTo>
                    <a:cubicBezTo>
                      <a:pt x="1063655" y="1869474"/>
                      <a:pt x="1059877" y="1833077"/>
                      <a:pt x="1052684" y="1797924"/>
                    </a:cubicBezTo>
                    <a:lnTo>
                      <a:pt x="1051185" y="1793095"/>
                    </a:lnTo>
                    <a:lnTo>
                      <a:pt x="1055657" y="1793095"/>
                    </a:lnTo>
                    <a:lnTo>
                      <a:pt x="988265" y="1253968"/>
                    </a:lnTo>
                    <a:lnTo>
                      <a:pt x="987772" y="1257912"/>
                    </a:lnTo>
                    <a:lnTo>
                      <a:pt x="987512" y="1255831"/>
                    </a:lnTo>
                    <a:lnTo>
                      <a:pt x="986951" y="1260325"/>
                    </a:lnTo>
                    <a:lnTo>
                      <a:pt x="986728" y="1258546"/>
                    </a:lnTo>
                    <a:lnTo>
                      <a:pt x="761728" y="1258546"/>
                    </a:lnTo>
                    <a:lnTo>
                      <a:pt x="694228" y="1798546"/>
                    </a:lnTo>
                    <a:lnTo>
                      <a:pt x="334410" y="1798546"/>
                    </a:lnTo>
                    <a:close/>
                  </a:path>
                </a:pathLst>
              </a:custGeom>
              <a:solidFill>
                <a:srgbClr val="007B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>
                <a:extLst>
                  <a:ext uri="{FF2B5EF4-FFF2-40B4-BE49-F238E27FC236}">
                    <a16:creationId xmlns:a16="http://schemas.microsoft.com/office/drawing/2014/main" id="{E044D03D-F19D-43F0-B623-2D0E18A64812}"/>
                  </a:ext>
                </a:extLst>
              </p:cNvPr>
              <p:cNvSpPr/>
              <p:nvPr/>
            </p:nvSpPr>
            <p:spPr>
              <a:xfrm flipH="1" flipV="1">
                <a:off x="6121889" y="2913941"/>
                <a:ext cx="1080000" cy="1080000"/>
              </a:xfrm>
              <a:prstGeom prst="chevron">
                <a:avLst/>
              </a:prstGeom>
              <a:solidFill>
                <a:srgbClr val="0090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Arrow: Chevron 34">
                <a:extLst>
                  <a:ext uri="{FF2B5EF4-FFF2-40B4-BE49-F238E27FC236}">
                    <a16:creationId xmlns:a16="http://schemas.microsoft.com/office/drawing/2014/main" id="{4CB6418E-8FDF-4528-8B7C-F73554D3CF1C}"/>
                  </a:ext>
                </a:extLst>
              </p:cNvPr>
              <p:cNvSpPr/>
              <p:nvPr/>
            </p:nvSpPr>
            <p:spPr>
              <a:xfrm flipH="1" flipV="1">
                <a:off x="4351040" y="2905315"/>
                <a:ext cx="1080000" cy="1080000"/>
              </a:xfrm>
              <a:prstGeom prst="chevron">
                <a:avLst/>
              </a:prstGeom>
              <a:solidFill>
                <a:srgbClr val="00B8AA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Arrow: Chevron 35">
                <a:extLst>
                  <a:ext uri="{FF2B5EF4-FFF2-40B4-BE49-F238E27FC236}">
                    <a16:creationId xmlns:a16="http://schemas.microsoft.com/office/drawing/2014/main" id="{1B0F3409-738F-4903-BA47-EFF220590030}"/>
                  </a:ext>
                </a:extLst>
              </p:cNvPr>
              <p:cNvSpPr/>
              <p:nvPr/>
            </p:nvSpPr>
            <p:spPr>
              <a:xfrm flipH="1" flipV="1">
                <a:off x="5236465" y="2913941"/>
                <a:ext cx="1080000" cy="1080000"/>
              </a:xfrm>
              <a:prstGeom prst="chevron">
                <a:avLst/>
              </a:prstGeom>
              <a:solidFill>
                <a:srgbClr val="00ACC0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36">
                <a:extLst>
                  <a:ext uri="{FF2B5EF4-FFF2-40B4-BE49-F238E27FC236}">
                    <a16:creationId xmlns:a16="http://schemas.microsoft.com/office/drawing/2014/main" id="{28360BF8-8943-4BA4-83B6-81E55AB47B68}"/>
                  </a:ext>
                </a:extLst>
              </p:cNvPr>
              <p:cNvSpPr/>
              <p:nvPr/>
            </p:nvSpPr>
            <p:spPr>
              <a:xfrm flipH="1" flipV="1">
                <a:off x="3465615" y="2905315"/>
                <a:ext cx="1080000" cy="1080000"/>
              </a:xfrm>
              <a:prstGeom prst="chevron">
                <a:avLst/>
              </a:prstGeom>
              <a:solidFill>
                <a:srgbClr val="18C87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D3D003-CD6F-441D-8DEF-A0AA626AF6F3}"/>
                  </a:ext>
                </a:extLst>
              </p:cNvPr>
              <p:cNvSpPr/>
              <p:nvPr/>
            </p:nvSpPr>
            <p:spPr>
              <a:xfrm>
                <a:off x="1411168" y="830912"/>
                <a:ext cx="2221418" cy="3163029"/>
              </a:xfrm>
              <a:custGeom>
                <a:avLst/>
                <a:gdLst>
                  <a:gd name="connsiteX0" fmla="*/ 1332180 w 2221418"/>
                  <a:gd name="connsiteY0" fmla="*/ 0 h 3163029"/>
                  <a:gd name="connsiteX1" fmla="*/ 1332180 w 2221418"/>
                  <a:gd name="connsiteY1" fmla="*/ 360000 h 3163029"/>
                  <a:gd name="connsiteX2" fmla="*/ 1295641 w 2221418"/>
                  <a:gd name="connsiteY2" fmla="*/ 361845 h 3163029"/>
                  <a:gd name="connsiteX3" fmla="*/ 360000 w 2221418"/>
                  <a:gd name="connsiteY3" fmla="*/ 1398664 h 3163029"/>
                  <a:gd name="connsiteX4" fmla="*/ 1295641 w 2221418"/>
                  <a:gd name="connsiteY4" fmla="*/ 2435483 h 3163029"/>
                  <a:gd name="connsiteX5" fmla="*/ 1327362 w 2221418"/>
                  <a:gd name="connsiteY5" fmla="*/ 2437086 h 3163029"/>
                  <a:gd name="connsiteX6" fmla="*/ 1681418 w 2221418"/>
                  <a:gd name="connsiteY6" fmla="*/ 2083029 h 3163029"/>
                  <a:gd name="connsiteX7" fmla="*/ 2221418 w 2221418"/>
                  <a:gd name="connsiteY7" fmla="*/ 2083029 h 3163029"/>
                  <a:gd name="connsiteX8" fmla="*/ 1681418 w 2221418"/>
                  <a:gd name="connsiteY8" fmla="*/ 2623029 h 3163029"/>
                  <a:gd name="connsiteX9" fmla="*/ 2221418 w 2221418"/>
                  <a:gd name="connsiteY9" fmla="*/ 3163029 h 3163029"/>
                  <a:gd name="connsiteX10" fmla="*/ 1681418 w 2221418"/>
                  <a:gd name="connsiteY10" fmla="*/ 3163029 h 3163029"/>
                  <a:gd name="connsiteX11" fmla="*/ 1314843 w 2221418"/>
                  <a:gd name="connsiteY11" fmla="*/ 2796454 h 3163029"/>
                  <a:gd name="connsiteX12" fmla="*/ 1258833 w 2221418"/>
                  <a:gd name="connsiteY12" fmla="*/ 2793625 h 3163029"/>
                  <a:gd name="connsiteX13" fmla="*/ 0 w 2221418"/>
                  <a:gd name="connsiteY13" fmla="*/ 1398664 h 3163029"/>
                  <a:gd name="connsiteX14" fmla="*/ 1258833 w 2221418"/>
                  <a:gd name="connsiteY14" fmla="*/ 3704 h 316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21418" h="3163029">
                    <a:moveTo>
                      <a:pt x="1332180" y="0"/>
                    </a:moveTo>
                    <a:lnTo>
                      <a:pt x="1332180" y="360000"/>
                    </a:lnTo>
                    <a:lnTo>
                      <a:pt x="1295641" y="361845"/>
                    </a:lnTo>
                    <a:cubicBezTo>
                      <a:pt x="770106" y="415216"/>
                      <a:pt x="360000" y="859048"/>
                      <a:pt x="360000" y="1398664"/>
                    </a:cubicBezTo>
                    <a:cubicBezTo>
                      <a:pt x="360000" y="1938281"/>
                      <a:pt x="770106" y="2382112"/>
                      <a:pt x="1295641" y="2435483"/>
                    </a:cubicBezTo>
                    <a:lnTo>
                      <a:pt x="1327362" y="2437086"/>
                    </a:lnTo>
                    <a:lnTo>
                      <a:pt x="1681418" y="2083029"/>
                    </a:lnTo>
                    <a:lnTo>
                      <a:pt x="2221418" y="2083029"/>
                    </a:lnTo>
                    <a:lnTo>
                      <a:pt x="1681418" y="2623029"/>
                    </a:lnTo>
                    <a:lnTo>
                      <a:pt x="2221418" y="3163029"/>
                    </a:lnTo>
                    <a:lnTo>
                      <a:pt x="1681418" y="3163029"/>
                    </a:lnTo>
                    <a:lnTo>
                      <a:pt x="1314843" y="2796454"/>
                    </a:lnTo>
                    <a:lnTo>
                      <a:pt x="1258833" y="2793625"/>
                    </a:lnTo>
                    <a:cubicBezTo>
                      <a:pt x="551765" y="2721818"/>
                      <a:pt x="0" y="2124677"/>
                      <a:pt x="0" y="1398664"/>
                    </a:cubicBezTo>
                    <a:cubicBezTo>
                      <a:pt x="0" y="672651"/>
                      <a:pt x="551765" y="75510"/>
                      <a:pt x="1258833" y="3704"/>
                    </a:cubicBezTo>
                    <a:close/>
                  </a:path>
                </a:pathLst>
              </a:custGeom>
              <a:solidFill>
                <a:srgbClr val="63D13E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 descr="A picture containing window&#10;&#10;Description automatically generated">
              <a:extLst>
                <a:ext uri="{FF2B5EF4-FFF2-40B4-BE49-F238E27FC236}">
                  <a16:creationId xmlns:a16="http://schemas.microsoft.com/office/drawing/2014/main" id="{1620BE3A-015B-4B42-8DC9-E4DABA7F9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427" y="681047"/>
              <a:ext cx="1440000" cy="14400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FF11FB5-76D6-4D50-8018-CE30BCDE123D}"/>
              </a:ext>
            </a:extLst>
          </p:cNvPr>
          <p:cNvSpPr/>
          <p:nvPr userDrawn="1"/>
        </p:nvSpPr>
        <p:spPr>
          <a:xfrm>
            <a:off x="11861979" y="6177606"/>
            <a:ext cx="330020" cy="680394"/>
          </a:xfrm>
          <a:prstGeom prst="rect">
            <a:avLst/>
          </a:prstGeom>
          <a:solidFill>
            <a:srgbClr val="007B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12A531-EC57-407F-9FBF-4C2EF118F8A8}"/>
              </a:ext>
            </a:extLst>
          </p:cNvPr>
          <p:cNvSpPr/>
          <p:nvPr userDrawn="1"/>
        </p:nvSpPr>
        <p:spPr>
          <a:xfrm>
            <a:off x="0" y="6178858"/>
            <a:ext cx="1360767" cy="679142"/>
          </a:xfrm>
          <a:prstGeom prst="rect">
            <a:avLst/>
          </a:prstGeom>
          <a:solidFill>
            <a:srgbClr val="05A6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73E3-F2A9-4C25-BB7A-E01A7BE2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3963" y="6248430"/>
            <a:ext cx="3942364" cy="53749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Fabian Lechtenberg </a:t>
            </a:r>
            <a:r>
              <a:rPr lang="en-US"/>
              <a:t>| 11.05.2020 </a:t>
            </a:r>
            <a:r>
              <a:rPr lang="en-US" dirty="0"/>
              <a:t>| Status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71DD-43FE-447F-93F2-8D963886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87" y="6379503"/>
            <a:ext cx="694756" cy="275349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ED43226-977E-4B3E-A758-0FD351AF2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6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51BB1-ABF2-4F92-9B46-82B05DEB3F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94676"/>
          </a:xfrm>
          <a:prstGeom prst="rect">
            <a:avLst/>
          </a:prstGeo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55C855A-395B-4947-8717-1E29C6B9CA5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35998" y="2924612"/>
            <a:ext cx="11519999" cy="504388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E46D2-BEFB-46CB-A3CB-D4C56151D4BF}"/>
              </a:ext>
            </a:extLst>
          </p:cNvPr>
          <p:cNvSpPr txBox="1"/>
          <p:nvPr userDrawn="1"/>
        </p:nvSpPr>
        <p:spPr>
          <a:xfrm>
            <a:off x="921248" y="1708727"/>
            <a:ext cx="10349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Thank you very much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1354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9BFFF-D21D-4150-B566-39CDD584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24BEB-AD92-4366-8B45-8ECE566AE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668AC-2B7F-43FD-AD82-F906C6D15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F8A7D-1072-4F6D-9838-EDCC026CF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2569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Fabian Lechtenberg | 14.07.2020 | Information Extraction Status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6BBAD-5FF3-4D73-8006-C6788564D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3226-977E-4B3E-A758-0FD351A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9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26" Type="http://schemas.openxmlformats.org/officeDocument/2006/relationships/slide" Target="slide8.xml"/><Relationship Id="rId3" Type="http://schemas.openxmlformats.org/officeDocument/2006/relationships/image" Target="../media/image26.png"/><Relationship Id="rId21" Type="http://schemas.openxmlformats.org/officeDocument/2006/relationships/image" Target="../media/image40.png"/><Relationship Id="rId7" Type="http://schemas.openxmlformats.org/officeDocument/2006/relationships/slide" Target="slide8.xml"/><Relationship Id="rId12" Type="http://schemas.openxmlformats.org/officeDocument/2006/relationships/slide" Target="slide7.xml"/><Relationship Id="rId17" Type="http://schemas.openxmlformats.org/officeDocument/2006/relationships/image" Target="../media/image37.png"/><Relationship Id="rId25" Type="http://schemas.openxmlformats.org/officeDocument/2006/relationships/image" Target="../media/image42.png"/><Relationship Id="rId2" Type="http://schemas.openxmlformats.org/officeDocument/2006/relationships/image" Target="../media/image25.png"/><Relationship Id="rId16" Type="http://schemas.openxmlformats.org/officeDocument/2006/relationships/slide" Target="slide9.xml"/><Relationship Id="rId20" Type="http://schemas.openxmlformats.org/officeDocument/2006/relationships/slide" Target="slide10.xml"/><Relationship Id="rId29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24" Type="http://schemas.openxmlformats.org/officeDocument/2006/relationships/image" Target="../media/image410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23" Type="http://schemas.openxmlformats.org/officeDocument/2006/relationships/slide" Target="slide7.xml"/><Relationship Id="rId28" Type="http://schemas.openxmlformats.org/officeDocument/2006/relationships/image" Target="../media/image43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41.png"/><Relationship Id="rId27" Type="http://schemas.openxmlformats.org/officeDocument/2006/relationships/image" Target="../media/image420.png"/><Relationship Id="rId30" Type="http://schemas.openxmlformats.org/officeDocument/2006/relationships/image" Target="../media/image4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" Target="slide6.xml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25EB-66C4-4640-9F32-D826E1D5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7" y="1055802"/>
            <a:ext cx="11520000" cy="980388"/>
          </a:xfrm>
        </p:spPr>
        <p:txBody>
          <a:bodyPr/>
          <a:lstStyle/>
          <a:p>
            <a:r>
              <a:rPr lang="en-US" sz="3200" dirty="0"/>
              <a:t>Life Cycle Optimization (LCO) with PULPO 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BC620-9BFA-48C8-9E7D-CA96D2E4D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684" y="2116789"/>
            <a:ext cx="3962626" cy="1819230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007BC0"/>
                </a:solidFill>
              </a:rPr>
              <a:t>Presenter</a:t>
            </a:r>
            <a:r>
              <a:rPr lang="de-DE" dirty="0"/>
              <a:t>: </a:t>
            </a:r>
          </a:p>
          <a:p>
            <a:pPr algn="ctr"/>
            <a:r>
              <a:rPr lang="de-DE" dirty="0"/>
              <a:t>Fabian Lechtenberg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199210" y="5508281"/>
            <a:ext cx="5793574" cy="11605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Research Groups</a:t>
            </a:r>
            <a:r>
              <a:rPr lang="en-US" sz="1600" dirty="0">
                <a:latin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7BC0"/>
                </a:solidFill>
                <a:latin typeface="Arial" panose="020B0604020202020204" pitchFamily="34" charset="0"/>
              </a:rPr>
              <a:t>Sustainable Process Systems Engineering Lab (</a:t>
            </a:r>
            <a:r>
              <a:rPr lang="en-US" sz="1600" dirty="0" err="1">
                <a:solidFill>
                  <a:srgbClr val="007BC0"/>
                </a:solidFill>
                <a:latin typeface="Arial" panose="020B0604020202020204" pitchFamily="34" charset="0"/>
              </a:rPr>
              <a:t>SUPERLab</a:t>
            </a:r>
            <a:r>
              <a:rPr lang="en-US" sz="1600" dirty="0">
                <a:solidFill>
                  <a:srgbClr val="007BC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7BC0"/>
                </a:solidFill>
                <a:latin typeface="Arial" panose="020B0604020202020204" pitchFamily="34" charset="0"/>
              </a:rPr>
              <a:t>Center for Process and Environmental Engineering (CEPIMA)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CFB759-D630-491F-9B37-86459F3D1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r="15386"/>
          <a:stretch/>
        </p:blipFill>
        <p:spPr>
          <a:xfrm>
            <a:off x="3707127" y="3037027"/>
            <a:ext cx="4777740" cy="233477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270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7141B0-3D32-4EFB-95CC-2559F1D61AC6}"/>
              </a:ext>
            </a:extLst>
          </p:cNvPr>
          <p:cNvSpPr/>
          <p:nvPr/>
        </p:nvSpPr>
        <p:spPr>
          <a:xfrm>
            <a:off x="0" y="769228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9BD28-DBC6-42F7-A491-A1CFFA62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8C1A8-36AF-4CE4-B800-ACCF14E3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0327E0-2213-4237-8F8D-803030FD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7B52F-0958-4909-BD06-8AFDB853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915" y="887614"/>
            <a:ext cx="3686175" cy="5191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EE680-8397-42F0-BBCF-67E3F3594066}"/>
              </a:ext>
            </a:extLst>
          </p:cNvPr>
          <p:cNvSpPr txBox="1"/>
          <p:nvPr/>
        </p:nvSpPr>
        <p:spPr>
          <a:xfrm>
            <a:off x="5535798" y="18034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subject</a:t>
            </a:r>
            <a:r>
              <a:rPr lang="es-ES" dirty="0"/>
              <a:t> </a:t>
            </a:r>
            <a:r>
              <a:rPr lang="es-ES" dirty="0" err="1"/>
              <a:t>to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8A56D3-90F3-45F1-8B31-685AC8EC137B}"/>
              </a:ext>
            </a:extLst>
          </p:cNvPr>
          <p:cNvSpPr/>
          <p:nvPr/>
        </p:nvSpPr>
        <p:spPr>
          <a:xfrm>
            <a:off x="4889500" y="824114"/>
            <a:ext cx="2231215" cy="915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1ADC18-6246-4E38-86AB-11AA590F4361}"/>
              </a:ext>
            </a:extLst>
          </p:cNvPr>
          <p:cNvSpPr/>
          <p:nvPr/>
        </p:nvSpPr>
        <p:spPr>
          <a:xfrm>
            <a:off x="4249915" y="2204924"/>
            <a:ext cx="3573285" cy="382896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28BEC-5A2E-4561-8F4F-4C9D4EE6E05C}"/>
              </a:ext>
            </a:extLst>
          </p:cNvPr>
          <p:cNvSpPr txBox="1"/>
          <p:nvPr/>
        </p:nvSpPr>
        <p:spPr>
          <a:xfrm>
            <a:off x="7353763" y="109209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accent2"/>
                </a:solidFill>
              </a:rPr>
              <a:t>Objective</a:t>
            </a:r>
            <a:r>
              <a:rPr lang="es-ES" b="1" dirty="0">
                <a:solidFill>
                  <a:schemeClr val="accent2"/>
                </a:solidFill>
              </a:rPr>
              <a:t> </a:t>
            </a:r>
            <a:r>
              <a:rPr lang="es-ES" b="1" dirty="0" err="1">
                <a:solidFill>
                  <a:schemeClr val="accent2"/>
                </a:solidFill>
              </a:rPr>
              <a:t>Function</a:t>
            </a:r>
            <a:r>
              <a:rPr lang="es-ES" b="1" dirty="0">
                <a:solidFill>
                  <a:schemeClr val="accent2"/>
                </a:solidFill>
              </a:rPr>
              <a:t> </a:t>
            </a:r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0F07-A169-4FFA-B05E-2D3409AFBEC3}"/>
              </a:ext>
            </a:extLst>
          </p:cNvPr>
          <p:cNvSpPr txBox="1"/>
          <p:nvPr/>
        </p:nvSpPr>
        <p:spPr>
          <a:xfrm>
            <a:off x="8039563" y="2239535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00B050"/>
                </a:solidFill>
              </a:rPr>
              <a:t>Choices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🔄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356200-00EB-4D22-88BF-A39E7DC80A8F}"/>
              </a:ext>
            </a:extLst>
          </p:cNvPr>
          <p:cNvSpPr txBox="1"/>
          <p:nvPr/>
        </p:nvSpPr>
        <p:spPr>
          <a:xfrm>
            <a:off x="2184863" y="329851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C00000"/>
                </a:solidFill>
              </a:rPr>
              <a:t>Constraints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⚙️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97D84-977B-4BB1-83C4-8E48005BFAD2}"/>
              </a:ext>
            </a:extLst>
          </p:cNvPr>
          <p:cNvSpPr txBox="1"/>
          <p:nvPr/>
        </p:nvSpPr>
        <p:spPr>
          <a:xfrm>
            <a:off x="2184863" y="511461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C00000"/>
                </a:solidFill>
              </a:rPr>
              <a:t>Constraints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⚙️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788391D-8367-43CA-95C5-6825C8BE1CC5}"/>
              </a:ext>
            </a:extLst>
          </p:cNvPr>
          <p:cNvSpPr/>
          <p:nvPr/>
        </p:nvSpPr>
        <p:spPr>
          <a:xfrm>
            <a:off x="3826659" y="3016654"/>
            <a:ext cx="310366" cy="933046"/>
          </a:xfrm>
          <a:prstGeom prst="leftBrace">
            <a:avLst>
              <a:gd name="adj1" fmla="val 32885"/>
              <a:gd name="adj2" fmla="val 50000"/>
            </a:avLst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0A1E6BF-3567-4537-B15A-65747C29C6DB}"/>
              </a:ext>
            </a:extLst>
          </p:cNvPr>
          <p:cNvSpPr/>
          <p:nvPr/>
        </p:nvSpPr>
        <p:spPr>
          <a:xfrm>
            <a:off x="3826659" y="4832754"/>
            <a:ext cx="310366" cy="933046"/>
          </a:xfrm>
          <a:prstGeom prst="leftBrace">
            <a:avLst>
              <a:gd name="adj1" fmla="val 32885"/>
              <a:gd name="adj2" fmla="val 50000"/>
            </a:avLst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2C516C-0193-4192-9603-5B00E623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8872" y="4561084"/>
            <a:ext cx="3320869" cy="1107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842DC1-8FE9-48AF-A52C-607221B3B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033" y="3483176"/>
            <a:ext cx="1044034" cy="906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4FE2EA-11BA-42DE-93F1-C6278E777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748" y="2296916"/>
            <a:ext cx="1806869" cy="490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622B3BC-3E3A-4C93-82C3-A3BD1E5C2B1D}"/>
              </a:ext>
            </a:extLst>
          </p:cNvPr>
          <p:cNvSpPr/>
          <p:nvPr/>
        </p:nvSpPr>
        <p:spPr>
          <a:xfrm>
            <a:off x="2266703" y="3122150"/>
            <a:ext cx="7539708" cy="13637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Optimized</a:t>
            </a:r>
            <a:r>
              <a:rPr lang="es-ES" sz="4400" dirty="0"/>
              <a:t> </a:t>
            </a:r>
            <a:r>
              <a:rPr lang="es-ES" sz="4400" dirty="0" err="1"/>
              <a:t>Production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390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-0.20949 L 0.17448 -0.35856 L 0.29258 -0.40162 L 0.42812 -0.40486 L 0.49479 -0.38171 L 0.61575 -0.30555 L 0.63567 -0.23611 L 0.65599 -0.206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2 0.08634 L 0.16471 0.29375 L 0.23138 0.37408 L 0.38854 0.42917 L 0.48854 0.44607 L 0.50039 0.42917 L 0.63138 0.43334 L 0.77421 0.42084 L 0.86471 0.37408 L 0.94088 0.29792 L 1.01002 0.08218 L 0.99335 -0.05324 L 0.93372 -0.15486 L 0.70989 -0.23102 L 0.3957 -0.18449 L 0.35039 -0.09977 L 0.32421 0.05255 L 0.31705 0.22176 L 0.37656 0.41227 L 0.49322 0.45463 L 0.62903 0.48009 L 0.79804 0.43773 L 0.92421 0.37408 L 1.03138 0.19213 L 1.09804 -0.02361 L 1.12669 -0.15486 L 1.15755 -0.3368 L 1.19088 -0.53125 L 1.25052 -0.57801 " pathEditMode="relative" ptsTypes="AAAAAAAAAAAAAAAAAAAAAAAAAAAAA">
                                      <p:cBhvr>
                                        <p:cTn id="10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4 -0.19305 L -0.18229 -0.29028 L -0.4681 -0.48912 L -0.74427 -0.43426 L -0.97044 -0.3199 L -0.99427 -0.0956 L -1.00612 0.12454 L -0.93477 0.27685 L -0.68711 0.30648 L -0.4918 0.30648 L -0.39427 0.20926 L -0.36094 -0.11666 L -0.4418 -0.36643 L -0.65378 -0.46805 L -0.85612 -0.38333 L -1.0181 -0.15486 L -1.02526 0.05255 L -1.04896 0.20486 L -1.13464 0.31922 L -1.31563 0.4463 " pathEditMode="relative" ptsTypes="AAAAAAAAAAAAAAAAAAAA">
                                      <p:cBhvr>
                                        <p:cTn id="12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2880AE-2614-4E09-A5D5-4D1AD25B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18FDA-AF2D-4453-8385-F2481B65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9C295D-4C4A-4EED-B27B-52810304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Foreground</a:t>
            </a:r>
            <a:r>
              <a:rPr lang="es-ES" dirty="0"/>
              <a:t> vs. </a:t>
            </a:r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Choices</a:t>
            </a:r>
            <a:r>
              <a:rPr lang="es-ES" dirty="0"/>
              <a:t> / </a:t>
            </a:r>
            <a:r>
              <a:rPr lang="es-ES" dirty="0" err="1"/>
              <a:t>Assessment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CA022-1E53-475A-8D00-45AE2F702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34" y="1403189"/>
            <a:ext cx="599454" cy="599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CF927-778F-49D2-9A2F-994593C78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18" y="1403189"/>
            <a:ext cx="599454" cy="599454"/>
          </a:xfrm>
          <a:prstGeom prst="rect">
            <a:avLst/>
          </a:prstGeom>
        </p:spPr>
      </p:pic>
      <p:pic>
        <p:nvPicPr>
          <p:cNvPr id="11" name="Starting">
            <a:extLst>
              <a:ext uri="{FF2B5EF4-FFF2-40B4-BE49-F238E27FC236}">
                <a16:creationId xmlns:a16="http://schemas.microsoft.com/office/drawing/2014/main" id="{EFD32606-A155-4022-BA10-D1D9DEC24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4" y="2063981"/>
            <a:ext cx="3902363" cy="390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32F0-5B15-4897-9D48-42D1CD5E2B98}"/>
              </a:ext>
            </a:extLst>
          </p:cNvPr>
          <p:cNvSpPr txBox="1"/>
          <p:nvPr/>
        </p:nvSpPr>
        <p:spPr>
          <a:xfrm>
            <a:off x="1865968" y="9065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Background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D14C6A-2347-41CD-9FF8-80E0438DDD7D}"/>
              </a:ext>
            </a:extLst>
          </p:cNvPr>
          <p:cNvSpPr txBox="1"/>
          <p:nvPr/>
        </p:nvSpPr>
        <p:spPr>
          <a:xfrm>
            <a:off x="1651197" y="5852314"/>
            <a:ext cx="1728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(</a:t>
            </a:r>
            <a:r>
              <a:rPr lang="es-ES" sz="1400" i="1" dirty="0"/>
              <a:t>ecoinvent 3.8 </a:t>
            </a:r>
            <a:r>
              <a:rPr lang="es-ES" sz="1400" i="1" dirty="0" err="1"/>
              <a:t>cutoff</a:t>
            </a:r>
            <a:r>
              <a:rPr lang="es-ES" sz="1400" dirty="0"/>
              <a:t>)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F47F2-D4B3-40F8-A0A0-8623A3AAA958}"/>
              </a:ext>
            </a:extLst>
          </p:cNvPr>
          <p:cNvSpPr txBox="1"/>
          <p:nvPr/>
        </p:nvSpPr>
        <p:spPr>
          <a:xfrm>
            <a:off x="8863484" y="90656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Foreground</a:t>
            </a: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D79954-B773-4BF1-82D4-1D421027CA84}"/>
              </a:ext>
            </a:extLst>
          </p:cNvPr>
          <p:cNvSpPr/>
          <p:nvPr/>
        </p:nvSpPr>
        <p:spPr>
          <a:xfrm>
            <a:off x="3971109" y="4320566"/>
            <a:ext cx="3936274" cy="753105"/>
          </a:xfrm>
          <a:custGeom>
            <a:avLst/>
            <a:gdLst>
              <a:gd name="connsiteX0" fmla="*/ 0 w 3936274"/>
              <a:gd name="connsiteY0" fmla="*/ 268851 h 753105"/>
              <a:gd name="connsiteX1" fmla="*/ 827314 w 3936274"/>
              <a:gd name="connsiteY1" fmla="*/ 752177 h 753105"/>
              <a:gd name="connsiteX2" fmla="*/ 1763485 w 3936274"/>
              <a:gd name="connsiteY2" fmla="*/ 159994 h 753105"/>
              <a:gd name="connsiteX3" fmla="*/ 2564674 w 3936274"/>
              <a:gd name="connsiteY3" fmla="*/ 617194 h 753105"/>
              <a:gd name="connsiteX4" fmla="*/ 3235234 w 3936274"/>
              <a:gd name="connsiteY4" fmla="*/ 55491 h 753105"/>
              <a:gd name="connsiteX5" fmla="*/ 3936274 w 3936274"/>
              <a:gd name="connsiteY5" fmla="*/ 51137 h 75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74" h="753105">
                <a:moveTo>
                  <a:pt x="0" y="268851"/>
                </a:moveTo>
                <a:cubicBezTo>
                  <a:pt x="266700" y="519585"/>
                  <a:pt x="533400" y="770320"/>
                  <a:pt x="827314" y="752177"/>
                </a:cubicBezTo>
                <a:cubicBezTo>
                  <a:pt x="1121228" y="734034"/>
                  <a:pt x="1473925" y="182491"/>
                  <a:pt x="1763485" y="159994"/>
                </a:cubicBezTo>
                <a:cubicBezTo>
                  <a:pt x="2053045" y="137497"/>
                  <a:pt x="2319383" y="634611"/>
                  <a:pt x="2564674" y="617194"/>
                </a:cubicBezTo>
                <a:cubicBezTo>
                  <a:pt x="2809966" y="599777"/>
                  <a:pt x="3006634" y="149834"/>
                  <a:pt x="3235234" y="55491"/>
                </a:cubicBezTo>
                <a:cubicBezTo>
                  <a:pt x="3463834" y="-38852"/>
                  <a:pt x="3700054" y="6142"/>
                  <a:pt x="3936274" y="51137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E83233-3575-4888-8E76-79E772E7EE16}"/>
              </a:ext>
            </a:extLst>
          </p:cNvPr>
          <p:cNvSpPr/>
          <p:nvPr/>
        </p:nvSpPr>
        <p:spPr>
          <a:xfrm>
            <a:off x="3866606" y="3485092"/>
            <a:ext cx="3592285" cy="756786"/>
          </a:xfrm>
          <a:custGeom>
            <a:avLst/>
            <a:gdLst>
              <a:gd name="connsiteX0" fmla="*/ 0 w 3592285"/>
              <a:gd name="connsiteY0" fmla="*/ 329262 h 756786"/>
              <a:gd name="connsiteX1" fmla="*/ 352697 w 3592285"/>
              <a:gd name="connsiteY1" fmla="*/ 681959 h 756786"/>
              <a:gd name="connsiteX2" fmla="*/ 883920 w 3592285"/>
              <a:gd name="connsiteY2" fmla="*/ 686314 h 756786"/>
              <a:gd name="connsiteX3" fmla="*/ 1406434 w 3592285"/>
              <a:gd name="connsiteY3" fmla="*/ 181217 h 756786"/>
              <a:gd name="connsiteX4" fmla="*/ 1902823 w 3592285"/>
              <a:gd name="connsiteY4" fmla="*/ 20108 h 756786"/>
              <a:gd name="connsiteX5" fmla="*/ 2442754 w 3592285"/>
              <a:gd name="connsiteY5" fmla="*/ 590519 h 756786"/>
              <a:gd name="connsiteX6" fmla="*/ 3069771 w 3592285"/>
              <a:gd name="connsiteY6" fmla="*/ 725502 h 756786"/>
              <a:gd name="connsiteX7" fmla="*/ 3592285 w 3592285"/>
              <a:gd name="connsiteY7" fmla="*/ 81068 h 75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92285" h="756786">
                <a:moveTo>
                  <a:pt x="0" y="329262"/>
                </a:moveTo>
                <a:cubicBezTo>
                  <a:pt x="102688" y="475856"/>
                  <a:pt x="205377" y="622450"/>
                  <a:pt x="352697" y="681959"/>
                </a:cubicBezTo>
                <a:cubicBezTo>
                  <a:pt x="500017" y="741468"/>
                  <a:pt x="708297" y="769771"/>
                  <a:pt x="883920" y="686314"/>
                </a:cubicBezTo>
                <a:cubicBezTo>
                  <a:pt x="1059543" y="602857"/>
                  <a:pt x="1236617" y="292251"/>
                  <a:pt x="1406434" y="181217"/>
                </a:cubicBezTo>
                <a:cubicBezTo>
                  <a:pt x="1576251" y="70183"/>
                  <a:pt x="1730103" y="-48109"/>
                  <a:pt x="1902823" y="20108"/>
                </a:cubicBezTo>
                <a:cubicBezTo>
                  <a:pt x="2075543" y="88325"/>
                  <a:pt x="2248263" y="472953"/>
                  <a:pt x="2442754" y="590519"/>
                </a:cubicBezTo>
                <a:cubicBezTo>
                  <a:pt x="2637245" y="708085"/>
                  <a:pt x="2878182" y="810411"/>
                  <a:pt x="3069771" y="725502"/>
                </a:cubicBezTo>
                <a:cubicBezTo>
                  <a:pt x="3261360" y="640593"/>
                  <a:pt x="3426822" y="360830"/>
                  <a:pt x="3592285" y="81068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3984A4-F578-42A0-86F0-CC88A18A96F5}"/>
              </a:ext>
            </a:extLst>
          </p:cNvPr>
          <p:cNvSpPr/>
          <p:nvPr/>
        </p:nvSpPr>
        <p:spPr>
          <a:xfrm>
            <a:off x="2756263" y="2251179"/>
            <a:ext cx="4563291" cy="1244561"/>
          </a:xfrm>
          <a:custGeom>
            <a:avLst/>
            <a:gdLst>
              <a:gd name="connsiteX0" fmla="*/ 0 w 4563291"/>
              <a:gd name="connsiteY0" fmla="*/ 579107 h 1244561"/>
              <a:gd name="connsiteX1" fmla="*/ 914400 w 4563291"/>
              <a:gd name="connsiteY1" fmla="*/ 204638 h 1244561"/>
              <a:gd name="connsiteX2" fmla="*/ 1645920 w 4563291"/>
              <a:gd name="connsiteY2" fmla="*/ 605232 h 1244561"/>
              <a:gd name="connsiteX3" fmla="*/ 2342606 w 4563291"/>
              <a:gd name="connsiteY3" fmla="*/ 657484 h 1244561"/>
              <a:gd name="connsiteX4" fmla="*/ 2712720 w 4563291"/>
              <a:gd name="connsiteY4" fmla="*/ 161095 h 1244561"/>
              <a:gd name="connsiteX5" fmla="*/ 3156857 w 4563291"/>
              <a:gd name="connsiteY5" fmla="*/ 74010 h 1244561"/>
              <a:gd name="connsiteX6" fmla="*/ 3979817 w 4563291"/>
              <a:gd name="connsiteY6" fmla="*/ 1171290 h 1244561"/>
              <a:gd name="connsiteX7" fmla="*/ 4563291 w 4563291"/>
              <a:gd name="connsiteY7" fmla="*/ 1123392 h 124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3291" h="1244561">
                <a:moveTo>
                  <a:pt x="0" y="579107"/>
                </a:moveTo>
                <a:cubicBezTo>
                  <a:pt x="320040" y="389695"/>
                  <a:pt x="640080" y="200284"/>
                  <a:pt x="914400" y="204638"/>
                </a:cubicBezTo>
                <a:cubicBezTo>
                  <a:pt x="1188720" y="208992"/>
                  <a:pt x="1407886" y="529758"/>
                  <a:pt x="1645920" y="605232"/>
                </a:cubicBezTo>
                <a:cubicBezTo>
                  <a:pt x="1883954" y="680706"/>
                  <a:pt x="2164806" y="731507"/>
                  <a:pt x="2342606" y="657484"/>
                </a:cubicBezTo>
                <a:cubicBezTo>
                  <a:pt x="2520406" y="583461"/>
                  <a:pt x="2577012" y="258341"/>
                  <a:pt x="2712720" y="161095"/>
                </a:cubicBezTo>
                <a:cubicBezTo>
                  <a:pt x="2848429" y="63849"/>
                  <a:pt x="2945674" y="-94356"/>
                  <a:pt x="3156857" y="74010"/>
                </a:cubicBezTo>
                <a:cubicBezTo>
                  <a:pt x="3368040" y="242376"/>
                  <a:pt x="3745411" y="996393"/>
                  <a:pt x="3979817" y="1171290"/>
                </a:cubicBezTo>
                <a:cubicBezTo>
                  <a:pt x="4214223" y="1346187"/>
                  <a:pt x="4461691" y="1157501"/>
                  <a:pt x="4563291" y="1123392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E50802-B5BA-4F80-B223-DC0EED31F69E}"/>
              </a:ext>
            </a:extLst>
          </p:cNvPr>
          <p:cNvSpPr/>
          <p:nvPr/>
        </p:nvSpPr>
        <p:spPr>
          <a:xfrm>
            <a:off x="2725783" y="3169163"/>
            <a:ext cx="5199017" cy="1545638"/>
          </a:xfrm>
          <a:custGeom>
            <a:avLst/>
            <a:gdLst>
              <a:gd name="connsiteX0" fmla="*/ 0 w 5199017"/>
              <a:gd name="connsiteY0" fmla="*/ 531980 h 1545638"/>
              <a:gd name="connsiteX1" fmla="*/ 997131 w 5199017"/>
              <a:gd name="connsiteY1" fmla="*/ 74780 h 1545638"/>
              <a:gd name="connsiteX2" fmla="*/ 1733006 w 5199017"/>
              <a:gd name="connsiteY2" fmla="*/ 105260 h 1545638"/>
              <a:gd name="connsiteX3" fmla="*/ 2307771 w 5199017"/>
              <a:gd name="connsiteY3" fmla="*/ 1080620 h 1545638"/>
              <a:gd name="connsiteX4" fmla="*/ 3130731 w 5199017"/>
              <a:gd name="connsiteY4" fmla="*/ 1537820 h 1545638"/>
              <a:gd name="connsiteX5" fmla="*/ 3783874 w 5199017"/>
              <a:gd name="connsiteY5" fmla="*/ 732277 h 1545638"/>
              <a:gd name="connsiteX6" fmla="*/ 4606834 w 5199017"/>
              <a:gd name="connsiteY6" fmla="*/ 671317 h 1545638"/>
              <a:gd name="connsiteX7" fmla="*/ 5199017 w 5199017"/>
              <a:gd name="connsiteY7" fmla="*/ 1063203 h 154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017" h="1545638">
                <a:moveTo>
                  <a:pt x="0" y="531980"/>
                </a:moveTo>
                <a:cubicBezTo>
                  <a:pt x="354148" y="338940"/>
                  <a:pt x="708297" y="145900"/>
                  <a:pt x="997131" y="74780"/>
                </a:cubicBezTo>
                <a:cubicBezTo>
                  <a:pt x="1285965" y="3660"/>
                  <a:pt x="1514566" y="-62380"/>
                  <a:pt x="1733006" y="105260"/>
                </a:cubicBezTo>
                <a:cubicBezTo>
                  <a:pt x="1951446" y="272900"/>
                  <a:pt x="2074817" y="841860"/>
                  <a:pt x="2307771" y="1080620"/>
                </a:cubicBezTo>
                <a:cubicBezTo>
                  <a:pt x="2540725" y="1319380"/>
                  <a:pt x="2884714" y="1595877"/>
                  <a:pt x="3130731" y="1537820"/>
                </a:cubicBezTo>
                <a:cubicBezTo>
                  <a:pt x="3376748" y="1479763"/>
                  <a:pt x="3537857" y="876694"/>
                  <a:pt x="3783874" y="732277"/>
                </a:cubicBezTo>
                <a:cubicBezTo>
                  <a:pt x="4029891" y="587860"/>
                  <a:pt x="4370977" y="616163"/>
                  <a:pt x="4606834" y="671317"/>
                </a:cubicBezTo>
                <a:cubicBezTo>
                  <a:pt x="4842691" y="726471"/>
                  <a:pt x="5020854" y="894837"/>
                  <a:pt x="5199017" y="1063203"/>
                </a:cubicBezTo>
              </a:path>
            </a:pathLst>
          </a:custGeom>
          <a:noFill/>
          <a:ln>
            <a:solidFill>
              <a:srgbClr val="FF66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95A58F-61DF-496D-A82A-B6F859DCEA4C}"/>
              </a:ext>
            </a:extLst>
          </p:cNvPr>
          <p:cNvSpPr/>
          <p:nvPr/>
        </p:nvSpPr>
        <p:spPr>
          <a:xfrm>
            <a:off x="3409406" y="2493237"/>
            <a:ext cx="5730240" cy="1887809"/>
          </a:xfrm>
          <a:custGeom>
            <a:avLst/>
            <a:gdLst>
              <a:gd name="connsiteX0" fmla="*/ 0 w 5730240"/>
              <a:gd name="connsiteY0" fmla="*/ 297860 h 1887809"/>
              <a:gd name="connsiteX1" fmla="*/ 796834 w 5730240"/>
              <a:gd name="connsiteY1" fmla="*/ 951003 h 1887809"/>
              <a:gd name="connsiteX2" fmla="*/ 1611085 w 5730240"/>
              <a:gd name="connsiteY2" fmla="*/ 14832 h 1887809"/>
              <a:gd name="connsiteX3" fmla="*/ 3422468 w 5730240"/>
              <a:gd name="connsiteY3" fmla="*/ 1852340 h 1887809"/>
              <a:gd name="connsiteX4" fmla="*/ 4493623 w 5730240"/>
              <a:gd name="connsiteY4" fmla="*/ 1225323 h 1887809"/>
              <a:gd name="connsiteX5" fmla="*/ 5730240 w 5730240"/>
              <a:gd name="connsiteY5" fmla="*/ 1199197 h 1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240" h="1887809">
                <a:moveTo>
                  <a:pt x="0" y="297860"/>
                </a:moveTo>
                <a:cubicBezTo>
                  <a:pt x="264160" y="648017"/>
                  <a:pt x="528320" y="998174"/>
                  <a:pt x="796834" y="951003"/>
                </a:cubicBezTo>
                <a:cubicBezTo>
                  <a:pt x="1065348" y="903832"/>
                  <a:pt x="1173480" y="-135391"/>
                  <a:pt x="1611085" y="14832"/>
                </a:cubicBezTo>
                <a:cubicBezTo>
                  <a:pt x="2048690" y="165055"/>
                  <a:pt x="2942045" y="1650592"/>
                  <a:pt x="3422468" y="1852340"/>
                </a:cubicBezTo>
                <a:cubicBezTo>
                  <a:pt x="3902891" y="2054088"/>
                  <a:pt x="4108994" y="1334180"/>
                  <a:pt x="4493623" y="1225323"/>
                </a:cubicBezTo>
                <a:cubicBezTo>
                  <a:pt x="4878252" y="1116466"/>
                  <a:pt x="5304246" y="1157831"/>
                  <a:pt x="5730240" y="1199197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EB5561-6338-429A-ADA9-15E04F5B9477}"/>
              </a:ext>
            </a:extLst>
          </p:cNvPr>
          <p:cNvGrpSpPr/>
          <p:nvPr/>
        </p:nvGrpSpPr>
        <p:grpSpPr>
          <a:xfrm>
            <a:off x="6561910" y="2688078"/>
            <a:ext cx="4040776" cy="2260561"/>
            <a:chOff x="6561910" y="2688078"/>
            <a:chExt cx="4040776" cy="226056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1E7742-BE65-4D67-93AE-35971F96DF0D}"/>
                </a:ext>
              </a:extLst>
            </p:cNvPr>
            <p:cNvSpPr/>
            <p:nvPr/>
          </p:nvSpPr>
          <p:spPr>
            <a:xfrm>
              <a:off x="6561910" y="2812834"/>
              <a:ext cx="4040776" cy="197688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14F24E-509F-4375-B850-8BD2361AC610}"/>
                </a:ext>
              </a:extLst>
            </p:cNvPr>
            <p:cNvSpPr txBox="1"/>
            <p:nvPr/>
          </p:nvSpPr>
          <p:spPr>
            <a:xfrm>
              <a:off x="9088672" y="2812834"/>
              <a:ext cx="144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err="1"/>
                <a:t>System</a:t>
              </a:r>
              <a:r>
                <a:rPr lang="es-ES" sz="1400" i="1" dirty="0"/>
                <a:t> </a:t>
              </a:r>
              <a:r>
                <a:rPr lang="es-ES" sz="1400" i="1" dirty="0" err="1"/>
                <a:t>Boundary</a:t>
              </a:r>
              <a:endParaRPr lang="en-US" sz="1400" i="1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176061-C3CD-4AC9-9A3B-A8548F367826}"/>
                </a:ext>
              </a:extLst>
            </p:cNvPr>
            <p:cNvSpPr/>
            <p:nvPr/>
          </p:nvSpPr>
          <p:spPr>
            <a:xfrm>
              <a:off x="7289964" y="3034938"/>
              <a:ext cx="548640" cy="54864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P1</a:t>
              </a:r>
              <a:endParaRPr lang="en-US" sz="1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30F828C-8845-43DE-B6FE-F73CE704151F}"/>
                </a:ext>
              </a:extLst>
            </p:cNvPr>
            <p:cNvSpPr/>
            <p:nvPr/>
          </p:nvSpPr>
          <p:spPr>
            <a:xfrm>
              <a:off x="7921903" y="4084321"/>
              <a:ext cx="548640" cy="54864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P2</a:t>
              </a:r>
              <a:endParaRPr lang="en-US" sz="14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77B72B8-3D01-4B1F-8991-01E8B0D78854}"/>
                </a:ext>
              </a:extLst>
            </p:cNvPr>
            <p:cNvSpPr/>
            <p:nvPr/>
          </p:nvSpPr>
          <p:spPr>
            <a:xfrm>
              <a:off x="9147819" y="3394751"/>
              <a:ext cx="548640" cy="548640"/>
            </a:xfrm>
            <a:prstGeom prst="ellipse">
              <a:avLst/>
            </a:prstGeom>
            <a:solidFill>
              <a:srgbClr val="B639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FU</a:t>
              </a:r>
              <a:endParaRPr lang="en-US" sz="1400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58EE0ED8-07B2-40E6-9557-F77311F17419}"/>
                </a:ext>
              </a:extLst>
            </p:cNvPr>
            <p:cNvCxnSpPr>
              <a:cxnSpLocks/>
              <a:stCxn id="17" idx="6"/>
              <a:endCxn id="19" idx="1"/>
            </p:cNvCxnSpPr>
            <p:nvPr/>
          </p:nvCxnSpPr>
          <p:spPr>
            <a:xfrm>
              <a:off x="7838604" y="3309258"/>
              <a:ext cx="1389561" cy="165839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3FD6921-88EC-432C-83BC-E8B0A2C65087}"/>
                </a:ext>
              </a:extLst>
            </p:cNvPr>
            <p:cNvCxnSpPr>
              <a:cxnSpLocks/>
              <a:stCxn id="18" idx="6"/>
              <a:endCxn id="19" idx="3"/>
            </p:cNvCxnSpPr>
            <p:nvPr/>
          </p:nvCxnSpPr>
          <p:spPr>
            <a:xfrm flipV="1">
              <a:off x="8470543" y="3863045"/>
              <a:ext cx="757622" cy="49559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Arrow: Left 29">
              <a:extLst>
                <a:ext uri="{FF2B5EF4-FFF2-40B4-BE49-F238E27FC236}">
                  <a16:creationId xmlns:a16="http://schemas.microsoft.com/office/drawing/2014/main" id="{A0AD6DAB-EF15-4061-BA6C-6DE1803CD32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77653" y="4750368"/>
              <a:ext cx="240038" cy="156503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6B945885-BE9D-44F5-A4FE-1D2E0E74E14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 flipV="1">
              <a:off x="7427361" y="2729845"/>
              <a:ext cx="240038" cy="156503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Arrow: Left 31">
              <a:extLst>
                <a:ext uri="{FF2B5EF4-FFF2-40B4-BE49-F238E27FC236}">
                  <a16:creationId xmlns:a16="http://schemas.microsoft.com/office/drawing/2014/main" id="{5B95BC01-1A28-4EAD-B89B-1089DE5624E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9237916" y="4058306"/>
              <a:ext cx="240038" cy="156503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Arrow: Left 32">
              <a:extLst>
                <a:ext uri="{FF2B5EF4-FFF2-40B4-BE49-F238E27FC236}">
                  <a16:creationId xmlns:a16="http://schemas.microsoft.com/office/drawing/2014/main" id="{C71044F5-BB14-4F48-B247-EB5069487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9440615" y="4058305"/>
              <a:ext cx="240038" cy="156503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D0368899-3EEB-4740-B657-FCDAEA423EF7}"/>
              </a:ext>
            </a:extLst>
          </p:cNvPr>
          <p:cNvSpPr/>
          <p:nvPr/>
        </p:nvSpPr>
        <p:spPr>
          <a:xfrm>
            <a:off x="9873490" y="4084992"/>
            <a:ext cx="548640" cy="5486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P3</a:t>
            </a:r>
            <a:endParaRPr lang="en-US" sz="14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15A81B2-6D42-4FF0-B3E5-FF5963616108}"/>
              </a:ext>
            </a:extLst>
          </p:cNvPr>
          <p:cNvCxnSpPr>
            <a:cxnSpLocks/>
            <a:stCxn id="36" idx="0"/>
            <a:endCxn id="19" idx="5"/>
          </p:cNvCxnSpPr>
          <p:nvPr/>
        </p:nvCxnSpPr>
        <p:spPr>
          <a:xfrm rot="16200000" flipV="1">
            <a:off x="9770989" y="3708170"/>
            <a:ext cx="221947" cy="531697"/>
          </a:xfrm>
          <a:prstGeom prst="bentConnector3">
            <a:avLst>
              <a:gd name="adj1" fmla="val 10297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9E7D89E-0940-4B4E-9146-B1C8E5A8684C}"/>
              </a:ext>
            </a:extLst>
          </p:cNvPr>
          <p:cNvSpPr/>
          <p:nvPr/>
        </p:nvSpPr>
        <p:spPr>
          <a:xfrm>
            <a:off x="732843" y="2063981"/>
            <a:ext cx="3657600" cy="36576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5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81BE6-83C0-4F18-BEC9-F716AD4B1CE6}"/>
              </a:ext>
            </a:extLst>
          </p:cNvPr>
          <p:cNvSpPr txBox="1"/>
          <p:nvPr/>
        </p:nvSpPr>
        <p:spPr>
          <a:xfrm>
            <a:off x="8780723" y="4432559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i="1" dirty="0">
                <a:solidFill>
                  <a:srgbClr val="C00000"/>
                </a:solidFill>
              </a:rPr>
              <a:t>P2 </a:t>
            </a:r>
            <a:r>
              <a:rPr lang="es-ES" sz="1200" b="1" i="1" dirty="0" err="1">
                <a:solidFill>
                  <a:srgbClr val="C00000"/>
                </a:solidFill>
              </a:rPr>
              <a:t>or</a:t>
            </a:r>
            <a:r>
              <a:rPr lang="es-ES" sz="1200" b="1" i="1" dirty="0">
                <a:solidFill>
                  <a:srgbClr val="C00000"/>
                </a:solidFill>
              </a:rPr>
              <a:t> P3?</a:t>
            </a:r>
            <a:endParaRPr lang="en-US" sz="1200" b="1" i="1" dirty="0">
              <a:solidFill>
                <a:srgbClr val="C0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1DBEC46-F877-48D8-AA59-5C3627B79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69" y="3074462"/>
            <a:ext cx="1694852" cy="169485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69BE740-E7D0-4B7F-AF4B-79720683B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8694">
            <a:off x="1629437" y="2530486"/>
            <a:ext cx="732368" cy="732368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BD89896-EACA-4D81-995B-0EDC14A2C379}"/>
              </a:ext>
            </a:extLst>
          </p:cNvPr>
          <p:cNvSpPr/>
          <p:nvPr/>
        </p:nvSpPr>
        <p:spPr>
          <a:xfrm>
            <a:off x="409303" y="1304470"/>
            <a:ext cx="10576559" cy="4586880"/>
          </a:xfrm>
          <a:prstGeom prst="roundRect">
            <a:avLst>
              <a:gd name="adj" fmla="val 1220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Bent-Up 60">
            <a:extLst>
              <a:ext uri="{FF2B5EF4-FFF2-40B4-BE49-F238E27FC236}">
                <a16:creationId xmlns:a16="http://schemas.microsoft.com/office/drawing/2014/main" id="{16EE1BE7-DAB2-497D-BB64-5B73B792C40B}"/>
              </a:ext>
            </a:extLst>
          </p:cNvPr>
          <p:cNvSpPr/>
          <p:nvPr/>
        </p:nvSpPr>
        <p:spPr>
          <a:xfrm rot="16200000">
            <a:off x="6016678" y="-748322"/>
            <a:ext cx="714739" cy="6216668"/>
          </a:xfrm>
          <a:prstGeom prst="bentUpArrow">
            <a:avLst>
              <a:gd name="adj1" fmla="val 7784"/>
              <a:gd name="adj2" fmla="val 14135"/>
              <a:gd name="adj3" fmla="val 18834"/>
            </a:avLst>
          </a:prstGeom>
          <a:solidFill>
            <a:srgbClr val="B639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AB826-2339-4B68-88AB-D20397357E1C}"/>
              </a:ext>
            </a:extLst>
          </p:cNvPr>
          <p:cNvSpPr txBox="1"/>
          <p:nvPr/>
        </p:nvSpPr>
        <p:spPr>
          <a:xfrm>
            <a:off x="3742978" y="1727673"/>
            <a:ext cx="5345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/>
              <a:t>Feedback</a:t>
            </a:r>
            <a:r>
              <a:rPr lang="es-ES" sz="1600" dirty="0"/>
              <a:t> </a:t>
            </a:r>
            <a:r>
              <a:rPr lang="es-ES" sz="1600" dirty="0" err="1"/>
              <a:t>Loops</a:t>
            </a:r>
            <a:r>
              <a:rPr lang="es-ES" sz="1600" dirty="0"/>
              <a:t> </a:t>
            </a:r>
            <a:r>
              <a:rPr lang="es-ES" sz="1200" i="1" dirty="0"/>
              <a:t>(</a:t>
            </a:r>
            <a:r>
              <a:rPr lang="es-ES" sz="1200" i="1" dirty="0" err="1"/>
              <a:t>What</a:t>
            </a:r>
            <a:r>
              <a:rPr lang="es-ES" sz="1200" i="1" dirty="0"/>
              <a:t> </a:t>
            </a:r>
            <a:r>
              <a:rPr lang="es-ES" sz="1200" i="1" dirty="0" err="1"/>
              <a:t>if</a:t>
            </a:r>
            <a:r>
              <a:rPr lang="es-ES" sz="1200" i="1" dirty="0"/>
              <a:t> </a:t>
            </a:r>
            <a:r>
              <a:rPr lang="es-ES" sz="1200" i="1" dirty="0" err="1"/>
              <a:t>process</a:t>
            </a:r>
            <a:r>
              <a:rPr lang="es-ES" sz="1200" i="1" dirty="0"/>
              <a:t> </a:t>
            </a:r>
            <a:r>
              <a:rPr lang="es-ES" sz="1200" i="1" dirty="0" err="1"/>
              <a:t>could</a:t>
            </a:r>
            <a:r>
              <a:rPr lang="es-ES" sz="1200" i="1" dirty="0"/>
              <a:t> be </a:t>
            </a:r>
            <a:r>
              <a:rPr lang="es-ES" sz="1200" i="1" dirty="0" err="1"/>
              <a:t>adopted</a:t>
            </a:r>
            <a:r>
              <a:rPr lang="es-ES" sz="1200" i="1" dirty="0"/>
              <a:t> in </a:t>
            </a:r>
            <a:r>
              <a:rPr lang="es-ES" sz="1200" i="1" dirty="0" err="1"/>
              <a:t>the</a:t>
            </a:r>
            <a:r>
              <a:rPr lang="es-ES" sz="1200" i="1" dirty="0"/>
              <a:t> </a:t>
            </a:r>
            <a:r>
              <a:rPr lang="es-ES" sz="1200" i="1" dirty="0" err="1"/>
              <a:t>entire</a:t>
            </a:r>
            <a:r>
              <a:rPr lang="es-ES" sz="1200" i="1" dirty="0"/>
              <a:t> </a:t>
            </a:r>
            <a:r>
              <a:rPr lang="es-ES" sz="1200" i="1" dirty="0" err="1"/>
              <a:t>background</a:t>
            </a:r>
            <a:r>
              <a:rPr lang="es-ES" sz="1200" i="1" dirty="0"/>
              <a:t>?)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6874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9" grpId="0" animBg="1"/>
      <p:bldP spid="36" grpId="0" animBg="1"/>
      <p:bldP spid="63" grpId="0" animBg="1"/>
      <p:bldP spid="41" grpId="0"/>
      <p:bldP spid="58" grpId="0" animBg="1"/>
      <p:bldP spid="61" grpId="0" animBg="1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A81C37-F694-45C6-9AC4-3F457464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20" y="5664001"/>
            <a:ext cx="2190747" cy="888303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3E40A97-7BA8-4A68-9AFC-D70C23F6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50" y="5664001"/>
            <a:ext cx="5380264" cy="11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AEE2A-33EA-49CA-AD0C-BFF8A64B9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70" y="2812982"/>
            <a:ext cx="6715345" cy="22384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ownload Github, Github Logo, Github ...">
            <a:extLst>
              <a:ext uri="{FF2B5EF4-FFF2-40B4-BE49-F238E27FC236}">
                <a16:creationId xmlns:a16="http://schemas.microsoft.com/office/drawing/2014/main" id="{8FC2665A-1DC5-4862-AD78-A23A3E1C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87" y="3977682"/>
            <a:ext cx="677406" cy="677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01600">
              <a:schemeClr val="bg1">
                <a:alpha val="75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2" descr="NCCR Catalysis: sustainable chemistry for a carbon-neutral society">
            <a:extLst>
              <a:ext uri="{FF2B5EF4-FFF2-40B4-BE49-F238E27FC236}">
                <a16:creationId xmlns:a16="http://schemas.microsoft.com/office/drawing/2014/main" id="{ADAD6E17-3D11-475E-9AA6-01368E69B2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49181" y="21534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0825E-7C79-464A-B5B8-D399C584BA40}"/>
              </a:ext>
            </a:extLst>
          </p:cNvPr>
          <p:cNvSpPr txBox="1"/>
          <p:nvPr/>
        </p:nvSpPr>
        <p:spPr>
          <a:xfrm>
            <a:off x="4083836" y="5184115"/>
            <a:ext cx="4024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https://github.com/flechtenberg/pulpo</a:t>
            </a:r>
          </a:p>
        </p:txBody>
      </p:sp>
    </p:spTree>
    <p:extLst>
      <p:ext uri="{BB962C8B-B14F-4D97-AF65-F5344CB8AC3E}">
        <p14:creationId xmlns:p14="http://schemas.microsoft.com/office/powerpoint/2010/main" val="106717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291F6A5-9CD8-46A4-BA79-9B6C01AD49BA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E0893-74FA-4C8A-80B8-8E43AD0F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7C453-B0DA-4967-BA65-4A522710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784019-7D17-47C4-B657-A8362D31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Lifecycle Optimization?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06234E1-72F4-4FC8-A3EC-FDC7C90AF0A0}"/>
              </a:ext>
            </a:extLst>
          </p:cNvPr>
          <p:cNvGrpSpPr/>
          <p:nvPr/>
        </p:nvGrpSpPr>
        <p:grpSpPr>
          <a:xfrm>
            <a:off x="623792" y="1390482"/>
            <a:ext cx="3631349" cy="3788229"/>
            <a:chOff x="623792" y="1390482"/>
            <a:chExt cx="3631349" cy="378822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3AD9910-B1C7-453C-B51C-F0E6BF4AF8C2}"/>
                </a:ext>
              </a:extLst>
            </p:cNvPr>
            <p:cNvSpPr/>
            <p:nvPr/>
          </p:nvSpPr>
          <p:spPr>
            <a:xfrm>
              <a:off x="623792" y="1390482"/>
              <a:ext cx="3631349" cy="3788229"/>
            </a:xfrm>
            <a:prstGeom prst="roundRect">
              <a:avLst>
                <a:gd name="adj" fmla="val 985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34ACCC5-C952-47A0-A4DA-B02A643FC272}"/>
                </a:ext>
              </a:extLst>
            </p:cNvPr>
            <p:cNvSpPr/>
            <p:nvPr/>
          </p:nvSpPr>
          <p:spPr>
            <a:xfrm>
              <a:off x="1024135" y="2219721"/>
              <a:ext cx="1737359" cy="68362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Goal and Scope Definition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C02517C-DE92-4041-A4C4-B6268DA8E86F}"/>
                </a:ext>
              </a:extLst>
            </p:cNvPr>
            <p:cNvSpPr/>
            <p:nvPr/>
          </p:nvSpPr>
          <p:spPr>
            <a:xfrm>
              <a:off x="1024135" y="3295229"/>
              <a:ext cx="1737359" cy="68362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Inventory Analysis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413BB26-FD0B-4935-8F8F-B9CC54468FCF}"/>
                </a:ext>
              </a:extLst>
            </p:cNvPr>
            <p:cNvSpPr/>
            <p:nvPr/>
          </p:nvSpPr>
          <p:spPr>
            <a:xfrm>
              <a:off x="1024134" y="4370737"/>
              <a:ext cx="1737359" cy="6836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Impact Assessment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08880C9-7A59-4FA8-9051-C51582CF62B7}"/>
                </a:ext>
              </a:extLst>
            </p:cNvPr>
            <p:cNvSpPr/>
            <p:nvPr/>
          </p:nvSpPr>
          <p:spPr>
            <a:xfrm rot="5400000" flipH="1">
              <a:off x="2241158" y="3436869"/>
              <a:ext cx="2834640" cy="40034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Interpretation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AE88213-3123-4AD5-BD09-148E5F3A2DB9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>
              <a:off x="1892815" y="2903345"/>
              <a:ext cx="0" cy="39188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91196DC-F004-438E-A304-599607B0D02B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892814" y="3978853"/>
              <a:ext cx="1" cy="39188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E0B582-EF9E-4CAD-B182-6972AFE8B115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761494" y="2561533"/>
              <a:ext cx="696812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27C774-E073-4B66-AEF4-DB62E03F1C7B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>
              <a:off x="2761494" y="3637041"/>
              <a:ext cx="696813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27CE73E-7829-4FD6-93BC-25FF60EE52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761493" y="4712549"/>
              <a:ext cx="696812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B95AB1-89AF-4F7A-BD36-9189CDBD0F01}"/>
                </a:ext>
              </a:extLst>
            </p:cNvPr>
            <p:cNvSpPr txBox="1"/>
            <p:nvPr/>
          </p:nvSpPr>
          <p:spPr>
            <a:xfrm>
              <a:off x="687462" y="1431984"/>
              <a:ext cx="35285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u="sng" dirty="0" err="1"/>
                <a:t>Lifecycle</a:t>
              </a:r>
              <a:r>
                <a:rPr lang="es-ES" sz="2400" u="sng" dirty="0"/>
                <a:t> </a:t>
              </a:r>
              <a:r>
                <a:rPr lang="es-ES" sz="2400" u="sng" dirty="0" err="1"/>
                <a:t>Assessment</a:t>
              </a:r>
              <a:r>
                <a:rPr lang="es-ES" sz="2400" u="sng" dirty="0"/>
                <a:t> (LCA)</a:t>
              </a:r>
              <a:endParaRPr lang="en-US" sz="2400" u="sng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D882383-49E0-4EFD-B59C-8BA4F96DA7CC}"/>
              </a:ext>
            </a:extLst>
          </p:cNvPr>
          <p:cNvGrpSpPr/>
          <p:nvPr/>
        </p:nvGrpSpPr>
        <p:grpSpPr>
          <a:xfrm>
            <a:off x="3858650" y="2312288"/>
            <a:ext cx="7725010" cy="3259186"/>
            <a:chOff x="3858650" y="2312288"/>
            <a:chExt cx="7725010" cy="325918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C809BB3-225B-4F26-B878-7B6F2AEE8DBA}"/>
                </a:ext>
              </a:extLst>
            </p:cNvPr>
            <p:cNvSpPr/>
            <p:nvPr/>
          </p:nvSpPr>
          <p:spPr>
            <a:xfrm>
              <a:off x="5362507" y="2312288"/>
              <a:ext cx="5436760" cy="2649504"/>
            </a:xfrm>
            <a:prstGeom prst="roundRect">
              <a:avLst>
                <a:gd name="adj" fmla="val 985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16987A-38CB-4409-8837-60DB44095273}"/>
                </a:ext>
              </a:extLst>
            </p:cNvPr>
            <p:cNvSpPr txBox="1"/>
            <p:nvPr/>
          </p:nvSpPr>
          <p:spPr>
            <a:xfrm>
              <a:off x="5415275" y="2354970"/>
              <a:ext cx="5308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u="sng" dirty="0" err="1"/>
                <a:t>Lifecycle</a:t>
              </a:r>
              <a:r>
                <a:rPr lang="es-ES" sz="2400" u="sng" dirty="0"/>
                <a:t> </a:t>
              </a:r>
              <a:r>
                <a:rPr lang="es-ES" sz="2400" u="sng" dirty="0" err="1"/>
                <a:t>Assessment</a:t>
              </a:r>
              <a:r>
                <a:rPr lang="es-ES" sz="2400" u="sng" dirty="0"/>
                <a:t> </a:t>
              </a:r>
              <a:r>
                <a:rPr lang="es-ES" sz="2400" b="1" u="sng" dirty="0" err="1"/>
                <a:t>based</a:t>
              </a:r>
              <a:r>
                <a:rPr lang="es-ES" sz="2400" b="1" u="sng" dirty="0"/>
                <a:t> </a:t>
              </a:r>
              <a:r>
                <a:rPr lang="es-ES" sz="2400" u="sng" dirty="0" err="1"/>
                <a:t>Optimization</a:t>
              </a:r>
              <a:endParaRPr lang="en-US" sz="2400" u="sng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02565B5-044C-48CE-B495-3EC7C73B880C}"/>
                </a:ext>
              </a:extLst>
            </p:cNvPr>
            <p:cNvSpPr/>
            <p:nvPr/>
          </p:nvSpPr>
          <p:spPr>
            <a:xfrm rot="5400000">
              <a:off x="6105826" y="3811785"/>
              <a:ext cx="438150" cy="36195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9AF342-31E5-4A55-AAE2-F0905A73F4A3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>
              <a:off x="5678562" y="3887985"/>
              <a:ext cx="46536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B309BB-3814-48AE-A0BC-F5452FD37699}"/>
                </a:ext>
              </a:extLst>
            </p:cNvPr>
            <p:cNvCxnSpPr/>
            <p:nvPr/>
          </p:nvCxnSpPr>
          <p:spPr>
            <a:xfrm>
              <a:off x="5678562" y="4103885"/>
              <a:ext cx="46536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7085AF-750D-422F-95AB-A39F1233E6D6}"/>
                </a:ext>
              </a:extLst>
            </p:cNvPr>
            <p:cNvSpPr txBox="1"/>
            <p:nvPr/>
          </p:nvSpPr>
          <p:spPr>
            <a:xfrm>
              <a:off x="5742753" y="35001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6D286B-C5E5-4160-B096-FFE03CFBA738}"/>
                </a:ext>
              </a:extLst>
            </p:cNvPr>
            <p:cNvSpPr txBox="1"/>
            <p:nvPr/>
          </p:nvSpPr>
          <p:spPr>
            <a:xfrm>
              <a:off x="5742753" y="4034551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9B61D74-A214-4475-A034-5454DFD76123}"/>
                </a:ext>
              </a:extLst>
            </p:cNvPr>
            <p:cNvSpPr/>
            <p:nvPr/>
          </p:nvSpPr>
          <p:spPr>
            <a:xfrm>
              <a:off x="6683965" y="3743522"/>
              <a:ext cx="355682" cy="498475"/>
            </a:xfrm>
            <a:prstGeom prst="roundRect">
              <a:avLst>
                <a:gd name="adj" fmla="val 36305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74D520E-A71E-423C-8AD2-87E244417221}"/>
                </a:ext>
              </a:extLst>
            </p:cNvPr>
            <p:cNvSpPr/>
            <p:nvPr/>
          </p:nvSpPr>
          <p:spPr>
            <a:xfrm>
              <a:off x="7307461" y="3400224"/>
              <a:ext cx="355682" cy="11850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B5DB3C-DB73-452A-9ACD-257329D120E4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6505876" y="3992759"/>
              <a:ext cx="17808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17A1FE0-F948-4B8D-8BFD-566979950EDE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 flipV="1">
              <a:off x="7039647" y="3992759"/>
              <a:ext cx="267814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9B416E-EA0E-49AB-BC4F-1C1DF851D57B}"/>
                </a:ext>
              </a:extLst>
            </p:cNvPr>
            <p:cNvSpPr/>
            <p:nvPr/>
          </p:nvSpPr>
          <p:spPr>
            <a:xfrm>
              <a:off x="7736346" y="3165477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2D14B4-5E05-48F9-83DA-4F4CF7C4A373}"/>
                </a:ext>
              </a:extLst>
            </p:cNvPr>
            <p:cNvSpPr/>
            <p:nvPr/>
          </p:nvSpPr>
          <p:spPr>
            <a:xfrm>
              <a:off x="7736346" y="4585293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CD3692D3-F5F3-4668-83AF-B7C4F13242AE}"/>
                </a:ext>
              </a:extLst>
            </p:cNvPr>
            <p:cNvCxnSpPr>
              <a:cxnSpLocks/>
              <a:stCxn id="42" idx="0"/>
              <a:endCxn id="45" idx="2"/>
            </p:cNvCxnSpPr>
            <p:nvPr/>
          </p:nvCxnSpPr>
          <p:spPr>
            <a:xfrm rot="5400000" flipH="1" flipV="1">
              <a:off x="7550601" y="3214479"/>
              <a:ext cx="120447" cy="25104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6E62AAFC-23CE-4A84-A870-A60C0A2A42EA}"/>
                </a:ext>
              </a:extLst>
            </p:cNvPr>
            <p:cNvCxnSpPr>
              <a:cxnSpLocks/>
              <a:stCxn id="42" idx="2"/>
              <a:endCxn id="46" idx="2"/>
            </p:cNvCxnSpPr>
            <p:nvPr/>
          </p:nvCxnSpPr>
          <p:spPr>
            <a:xfrm rot="16200000" flipH="1">
              <a:off x="7553674" y="4516921"/>
              <a:ext cx="114300" cy="25104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1D33B336-3E8C-4F42-A105-0C57720F424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645288" y="437993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9BC8DBE0-10A9-406B-9BA1-FE08521E4B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35625" y="341371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D2F6A20-8F3D-444D-ABB2-79415AF9B4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23170" y="341371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B5BFB110-EB37-4032-B88F-602E58DAC39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832695" y="4379934"/>
              <a:ext cx="223215" cy="187503"/>
            </a:xfrm>
            <a:prstGeom prst="bentConnector3">
              <a:avLst>
                <a:gd name="adj1" fmla="val 9779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9AC532-9D37-436C-B3E4-E72FE274C8D0}"/>
                </a:ext>
              </a:extLst>
            </p:cNvPr>
            <p:cNvSpPr txBox="1"/>
            <p:nvPr/>
          </p:nvSpPr>
          <p:spPr>
            <a:xfrm>
              <a:off x="8026581" y="3385778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A20042-C111-4464-BDFE-964C7F6F1A78}"/>
                </a:ext>
              </a:extLst>
            </p:cNvPr>
            <p:cNvSpPr txBox="1"/>
            <p:nvPr/>
          </p:nvSpPr>
          <p:spPr>
            <a:xfrm>
              <a:off x="8026581" y="413345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55" name="Arrow: Down 54">
              <a:extLst>
                <a:ext uri="{FF2B5EF4-FFF2-40B4-BE49-F238E27FC236}">
                  <a16:creationId xmlns:a16="http://schemas.microsoft.com/office/drawing/2014/main" id="{34506EB3-E3CF-46B0-877A-74CB718AEFF4}"/>
                </a:ext>
              </a:extLst>
            </p:cNvPr>
            <p:cNvSpPr/>
            <p:nvPr/>
          </p:nvSpPr>
          <p:spPr>
            <a:xfrm>
              <a:off x="6786214" y="3279777"/>
              <a:ext cx="157809" cy="388112"/>
            </a:xfrm>
            <a:prstGeom prst="downArrow">
              <a:avLst>
                <a:gd name="adj1" fmla="val 50000"/>
                <a:gd name="adj2" fmla="val 74510"/>
              </a:avLst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142E1B-FD7C-44EA-963A-1ACF7F2EEB9E}"/>
                </a:ext>
              </a:extLst>
            </p:cNvPr>
            <p:cNvSpPr txBox="1"/>
            <p:nvPr/>
          </p:nvSpPr>
          <p:spPr>
            <a:xfrm>
              <a:off x="6478605" y="284961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Heat</a:t>
              </a:r>
            </a:p>
          </p:txBody>
        </p:sp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C5B6520A-1967-458D-8B34-DF4944AD5C4D}"/>
                </a:ext>
              </a:extLst>
            </p:cNvPr>
            <p:cNvSpPr/>
            <p:nvPr/>
          </p:nvSpPr>
          <p:spPr>
            <a:xfrm rot="16200000">
              <a:off x="7086820" y="4505536"/>
              <a:ext cx="157809" cy="388112"/>
            </a:xfrm>
            <a:prstGeom prst="downArrow">
              <a:avLst>
                <a:gd name="adj1" fmla="val 50000"/>
                <a:gd name="adj2" fmla="val 74510"/>
              </a:avLst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A6B7CF-A0AD-4DBB-970B-1969A8B97A80}"/>
                </a:ext>
              </a:extLst>
            </p:cNvPr>
            <p:cNvSpPr txBox="1"/>
            <p:nvPr/>
          </p:nvSpPr>
          <p:spPr>
            <a:xfrm>
              <a:off x="5619225" y="4438114"/>
              <a:ext cx="1282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Electricity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CA02F4-D149-43B3-84D9-E4E651700B35}"/>
                    </a:ext>
                  </a:extLst>
                </p:cNvPr>
                <p:cNvSpPr txBox="1"/>
                <p:nvPr/>
              </p:nvSpPr>
              <p:spPr>
                <a:xfrm>
                  <a:off x="8774200" y="2841999"/>
                  <a:ext cx="1297984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600" dirty="0"/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600" dirty="0"/>
                    <a:t>s.t. 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600" b="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CA02F4-D149-43B3-84D9-E4E651700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4200" y="2841999"/>
                  <a:ext cx="1297984" cy="1107996"/>
                </a:xfrm>
                <a:prstGeom prst="rect">
                  <a:avLst/>
                </a:prstGeom>
                <a:blipFill>
                  <a:blip r:embed="rId2"/>
                  <a:stretch>
                    <a:fillRect l="-9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Arrow: Down 59">
              <a:extLst>
                <a:ext uri="{FF2B5EF4-FFF2-40B4-BE49-F238E27FC236}">
                  <a16:creationId xmlns:a16="http://schemas.microsoft.com/office/drawing/2014/main" id="{9CE42F8C-44A1-44F8-954B-4DFB901A709E}"/>
                </a:ext>
              </a:extLst>
            </p:cNvPr>
            <p:cNvSpPr/>
            <p:nvPr/>
          </p:nvSpPr>
          <p:spPr>
            <a:xfrm rot="16200000">
              <a:off x="8316295" y="3728968"/>
              <a:ext cx="345908" cy="527580"/>
            </a:xfrm>
            <a:prstGeom prst="downArrow">
              <a:avLst>
                <a:gd name="adj1" fmla="val 50000"/>
                <a:gd name="adj2" fmla="val 74510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B99C21-2BE1-43B8-BC3C-6B8391AA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689" y="2900475"/>
              <a:ext cx="467361" cy="467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15A3DF-CDC7-4D29-840F-7A39B0A61377}"/>
                    </a:ext>
                  </a:extLst>
                </p:cNvPr>
                <p:cNvSpPr txBox="1"/>
                <p:nvPr/>
              </p:nvSpPr>
              <p:spPr>
                <a:xfrm>
                  <a:off x="8930821" y="4430582"/>
                  <a:ext cx="118786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15A3DF-CDC7-4D29-840F-7A39B0A61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821" y="4430582"/>
                  <a:ext cx="1187868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92F884-147A-40AF-913E-7AFC4EC8A34B}"/>
                </a:ext>
              </a:extLst>
            </p:cNvPr>
            <p:cNvSpPr txBox="1"/>
            <p:nvPr/>
          </p:nvSpPr>
          <p:spPr>
            <a:xfrm>
              <a:off x="9355478" y="410198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+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0F493FD-8374-4724-9580-B561C9F0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5661" y="4376559"/>
              <a:ext cx="461665" cy="461665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75CE091-22DE-4602-A4F7-18E1DCE5549B}"/>
                </a:ext>
              </a:extLst>
            </p:cNvPr>
            <p:cNvCxnSpPr>
              <a:cxnSpLocks/>
              <a:stCxn id="10" idx="0"/>
              <a:endCxn id="28" idx="1"/>
            </p:cNvCxnSpPr>
            <p:nvPr/>
          </p:nvCxnSpPr>
          <p:spPr>
            <a:xfrm flipV="1">
              <a:off x="3858650" y="3637040"/>
              <a:ext cx="1503857" cy="1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2B2F697-E9AD-4FE0-B2C0-90268905F61C}"/>
                </a:ext>
              </a:extLst>
            </p:cNvPr>
            <p:cNvSpPr txBox="1"/>
            <p:nvPr/>
          </p:nvSpPr>
          <p:spPr>
            <a:xfrm>
              <a:off x="4492450" y="5294475"/>
              <a:ext cx="7091210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200" b="1"/>
              </a:lvl1pPr>
            </a:lstStyle>
            <a:p>
              <a:pPr algn="ctr"/>
              <a:r>
                <a:rPr lang="en-US" dirty="0"/>
                <a:t>Integration of LCA, TEA, Process Simulation and Optimization: A systematic review: </a:t>
              </a:r>
              <a:r>
                <a:rPr lang="en-US" b="0" dirty="0"/>
                <a:t>Ferdous, et al. (2023).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89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31224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EC6C6636-FFD9-4D4F-A991-22BC5352B372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6C02E9E-8112-4E85-BB9E-366ECC23FEAE}"/>
              </a:ext>
            </a:extLst>
          </p:cNvPr>
          <p:cNvSpPr/>
          <p:nvPr/>
        </p:nvSpPr>
        <p:spPr>
          <a:xfrm>
            <a:off x="3239589" y="1323469"/>
            <a:ext cx="4889863" cy="3943519"/>
          </a:xfrm>
          <a:prstGeom prst="roundRect">
            <a:avLst>
              <a:gd name="adj" fmla="val 9857"/>
            </a:avLst>
          </a:prstGeom>
          <a:solidFill>
            <a:srgbClr val="FBF9FD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E0893-74FA-4C8A-80B8-8E43AD0F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7C453-B0DA-4967-BA65-4A522710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784019-7D17-47C4-B657-A8362D31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Lifecycle Optimization?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D0CBAB3-A915-4BBA-A8E3-35AC408232EB}"/>
              </a:ext>
            </a:extLst>
          </p:cNvPr>
          <p:cNvSpPr/>
          <p:nvPr/>
        </p:nvSpPr>
        <p:spPr>
          <a:xfrm>
            <a:off x="4439327" y="1390482"/>
            <a:ext cx="3631349" cy="3788229"/>
          </a:xfrm>
          <a:prstGeom prst="roundRect">
            <a:avLst>
              <a:gd name="adj" fmla="val 985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68A3D57-0615-4157-9922-AC2D4498049C}"/>
              </a:ext>
            </a:extLst>
          </p:cNvPr>
          <p:cNvSpPr/>
          <p:nvPr/>
        </p:nvSpPr>
        <p:spPr>
          <a:xfrm>
            <a:off x="4839670" y="2219721"/>
            <a:ext cx="1737359" cy="6836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and Scope Definition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221FDB6-452E-43AB-A691-C593833C4B2F}"/>
              </a:ext>
            </a:extLst>
          </p:cNvPr>
          <p:cNvSpPr/>
          <p:nvPr/>
        </p:nvSpPr>
        <p:spPr>
          <a:xfrm>
            <a:off x="4839670" y="3295229"/>
            <a:ext cx="1737359" cy="6836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Inventory Analysis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35B0029-A905-4ED1-9DD4-0B71B17254BE}"/>
              </a:ext>
            </a:extLst>
          </p:cNvPr>
          <p:cNvSpPr/>
          <p:nvPr/>
        </p:nvSpPr>
        <p:spPr>
          <a:xfrm>
            <a:off x="4839669" y="4370737"/>
            <a:ext cx="1737359" cy="6836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Impact Assessment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5900CEB-673E-4781-A148-9440CFA448B1}"/>
              </a:ext>
            </a:extLst>
          </p:cNvPr>
          <p:cNvSpPr/>
          <p:nvPr/>
        </p:nvSpPr>
        <p:spPr>
          <a:xfrm rot="5400000" flipH="1">
            <a:off x="6056693" y="3436869"/>
            <a:ext cx="2834640" cy="4003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Interpretation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933CD9A-C50C-4DB8-8689-4307D3B19006}"/>
              </a:ext>
            </a:extLst>
          </p:cNvPr>
          <p:cNvCxnSpPr>
            <a:stCxn id="67" idx="2"/>
            <a:endCxn id="68" idx="0"/>
          </p:cNvCxnSpPr>
          <p:nvPr/>
        </p:nvCxnSpPr>
        <p:spPr>
          <a:xfrm>
            <a:off x="5708350" y="2903345"/>
            <a:ext cx="0" cy="39188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4D6320-92B7-46FE-859B-F06CEC9717F9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5708349" y="3978853"/>
            <a:ext cx="1" cy="39188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2CB6D40-AF96-4432-A9A2-F86927E69BEF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6577029" y="2561533"/>
            <a:ext cx="69681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F8CAB18-B193-4DB6-90DB-5B18C48C5E2D}"/>
              </a:ext>
            </a:extLst>
          </p:cNvPr>
          <p:cNvCxnSpPr>
            <a:cxnSpLocks/>
            <a:stCxn id="68" idx="3"/>
            <a:endCxn id="71" idx="2"/>
          </p:cNvCxnSpPr>
          <p:nvPr/>
        </p:nvCxnSpPr>
        <p:spPr>
          <a:xfrm>
            <a:off x="6577029" y="3637041"/>
            <a:ext cx="696813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1F2BC1-934B-4B4F-AB66-6856E1BF91D1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6577028" y="4712549"/>
            <a:ext cx="69681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0C4170A-CAE8-4C91-AA56-3780C0A0C97F}"/>
              </a:ext>
            </a:extLst>
          </p:cNvPr>
          <p:cNvSpPr txBox="1"/>
          <p:nvPr/>
        </p:nvSpPr>
        <p:spPr>
          <a:xfrm>
            <a:off x="4502997" y="1431984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u="sng" dirty="0" err="1"/>
              <a:t>Lifecycle</a:t>
            </a:r>
            <a:r>
              <a:rPr lang="es-ES" sz="2400" u="sng" dirty="0"/>
              <a:t> </a:t>
            </a:r>
            <a:r>
              <a:rPr lang="es-ES" sz="2400" u="sng" dirty="0" err="1"/>
              <a:t>Assessment</a:t>
            </a:r>
            <a:r>
              <a:rPr lang="es-ES" sz="2400" u="sng" dirty="0"/>
              <a:t> (LCA)</a:t>
            </a:r>
            <a:endParaRPr lang="en-US" sz="2400" u="sng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556C6-3AF5-4906-996C-9C7BCC04BDAF}"/>
              </a:ext>
            </a:extLst>
          </p:cNvPr>
          <p:cNvGrpSpPr/>
          <p:nvPr/>
        </p:nvGrpSpPr>
        <p:grpSpPr>
          <a:xfrm>
            <a:off x="3660286" y="3295227"/>
            <a:ext cx="1179384" cy="1759133"/>
            <a:chOff x="3660286" y="3295227"/>
            <a:chExt cx="1179384" cy="1759133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3FA9F19-624F-4E1E-96E9-E8BBB565EA91}"/>
                </a:ext>
              </a:extLst>
            </p:cNvPr>
            <p:cNvSpPr/>
            <p:nvPr/>
          </p:nvSpPr>
          <p:spPr>
            <a:xfrm rot="16200000">
              <a:off x="2980891" y="3974622"/>
              <a:ext cx="1759133" cy="400343"/>
            </a:xfrm>
            <a:prstGeom prst="roundRect">
              <a:avLst/>
            </a:prstGeom>
            <a:solidFill>
              <a:srgbClr val="ECB3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 </a:t>
              </a:r>
              <a:r>
                <a:rPr lang="es-ES" sz="1600" dirty="0">
                  <a:solidFill>
                    <a:schemeClr val="tx1"/>
                  </a:solidFill>
                </a:rPr>
                <a:t>🖥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EDB8D7B-CAB9-4B53-A0D9-9404125AA7E2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4060629" y="3637041"/>
              <a:ext cx="779041" cy="0"/>
            </a:xfrm>
            <a:prstGeom prst="straightConnector1">
              <a:avLst/>
            </a:prstGeom>
            <a:ln w="12700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080B82A-3D43-47A1-A142-90241AA0A259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4060629" y="4712549"/>
              <a:ext cx="779040" cy="0"/>
            </a:xfrm>
            <a:prstGeom prst="straightConnector1">
              <a:avLst/>
            </a:prstGeom>
            <a:ln w="127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1C5C28-9425-440B-8913-D389C184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525" y="3850859"/>
              <a:ext cx="609970" cy="60997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F2454A-95CF-403C-8E78-DC674AA669A4}"/>
              </a:ext>
            </a:extLst>
          </p:cNvPr>
          <p:cNvSpPr txBox="1"/>
          <p:nvPr/>
        </p:nvSpPr>
        <p:spPr>
          <a:xfrm>
            <a:off x="579924" y="3980064"/>
            <a:ext cx="2088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If</a:t>
            </a:r>
            <a:r>
              <a:rPr lang="es-ES" sz="1600" dirty="0"/>
              <a:t> </a:t>
            </a:r>
            <a:r>
              <a:rPr lang="es-ES" sz="1600" dirty="0" err="1"/>
              <a:t>optimization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in </a:t>
            </a:r>
            <a:r>
              <a:rPr lang="es-ES" sz="1600" b="1" dirty="0" err="1"/>
              <a:t>foreground</a:t>
            </a:r>
            <a:r>
              <a:rPr lang="es-ES" sz="1600" dirty="0"/>
              <a:t>: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“</a:t>
            </a:r>
            <a:r>
              <a:rPr lang="es-ES" sz="1600" i="1" dirty="0" err="1"/>
              <a:t>How</a:t>
            </a:r>
            <a:r>
              <a:rPr lang="es-ES" sz="1600" i="1" dirty="0"/>
              <a:t> </a:t>
            </a:r>
            <a:r>
              <a:rPr lang="es-ES" sz="1600" i="1" dirty="0" err="1"/>
              <a:t>to</a:t>
            </a:r>
            <a:r>
              <a:rPr lang="es-ES" sz="1600" i="1" dirty="0"/>
              <a:t> </a:t>
            </a:r>
            <a:r>
              <a:rPr lang="es-ES" sz="1600" i="1" u="sng" dirty="0" err="1"/>
              <a:t>achieve</a:t>
            </a:r>
            <a:r>
              <a:rPr lang="es-ES" sz="1600" i="1" dirty="0"/>
              <a:t> </a:t>
            </a:r>
            <a:r>
              <a:rPr lang="es-ES" sz="1600" dirty="0"/>
              <a:t>…” </a:t>
            </a:r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2EAA6F-1379-46F3-B4A0-FBA9DDF8D7D6}"/>
              </a:ext>
            </a:extLst>
          </p:cNvPr>
          <p:cNvSpPr txBox="1"/>
          <p:nvPr/>
        </p:nvSpPr>
        <p:spPr>
          <a:xfrm>
            <a:off x="8605561" y="3143741"/>
            <a:ext cx="2911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If</a:t>
            </a:r>
            <a:r>
              <a:rPr lang="es-ES" sz="1600" dirty="0"/>
              <a:t> </a:t>
            </a:r>
            <a:r>
              <a:rPr lang="es-ES" sz="1600" dirty="0" err="1"/>
              <a:t>optimization</a:t>
            </a:r>
            <a:r>
              <a:rPr lang="es-ES" sz="1600" dirty="0"/>
              <a:t> (</a:t>
            </a:r>
            <a:r>
              <a:rPr lang="es-ES" sz="1600" i="1" dirty="0" err="1"/>
              <a:t>also</a:t>
            </a:r>
            <a:r>
              <a:rPr lang="es-ES" sz="1600" dirty="0"/>
              <a:t>) in </a:t>
            </a:r>
            <a:r>
              <a:rPr lang="es-ES" sz="1600" b="1" dirty="0" err="1"/>
              <a:t>background</a:t>
            </a:r>
            <a:r>
              <a:rPr lang="es-ES" sz="1600" dirty="0"/>
              <a:t>: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“</a:t>
            </a:r>
            <a:r>
              <a:rPr lang="es-ES" sz="1600" i="1" dirty="0" err="1"/>
              <a:t>What</a:t>
            </a:r>
            <a:r>
              <a:rPr lang="es-ES" sz="1600" i="1" dirty="0"/>
              <a:t> </a:t>
            </a:r>
            <a:r>
              <a:rPr lang="es-ES" sz="1600" i="1" u="sng" dirty="0" err="1"/>
              <a:t>if</a:t>
            </a:r>
            <a:r>
              <a:rPr lang="es-ES" sz="1600" i="1" dirty="0"/>
              <a:t> </a:t>
            </a:r>
            <a:r>
              <a:rPr lang="es-ES" sz="1600" dirty="0"/>
              <a:t>…”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 err="1"/>
              <a:t>or</a:t>
            </a:r>
            <a:r>
              <a:rPr lang="es-ES" sz="1600" dirty="0"/>
              <a:t> 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“</a:t>
            </a:r>
            <a:r>
              <a:rPr lang="es-ES" sz="1600" i="1" dirty="0" err="1"/>
              <a:t>Under</a:t>
            </a:r>
            <a:r>
              <a:rPr lang="es-ES" sz="1600" i="1" dirty="0"/>
              <a:t> </a:t>
            </a:r>
            <a:r>
              <a:rPr lang="es-ES" sz="1600" i="1" u="sng" dirty="0" err="1"/>
              <a:t>which</a:t>
            </a:r>
            <a:r>
              <a:rPr lang="es-ES" sz="1600" i="1" u="sng" dirty="0"/>
              <a:t> </a:t>
            </a:r>
            <a:r>
              <a:rPr lang="es-ES" sz="1600" i="1" u="sng" dirty="0" err="1"/>
              <a:t>circumstances</a:t>
            </a:r>
            <a:r>
              <a:rPr lang="es-ES" sz="1600" i="1" dirty="0"/>
              <a:t> …</a:t>
            </a:r>
            <a:r>
              <a:rPr lang="es-ES" sz="1600" dirty="0"/>
              <a:t>”</a:t>
            </a:r>
            <a:endParaRPr lang="en-US" sz="16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3C6EC51-B6AC-4E21-8B73-25605A26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96" y="5266988"/>
            <a:ext cx="599454" cy="59945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44381FF-5467-4CBB-9AAB-C18D89733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596" y="5266988"/>
            <a:ext cx="599454" cy="5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66" grpId="0" animBg="1"/>
      <p:bldP spid="24" grpId="0"/>
      <p:bldP spid="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017B4-BFD1-4E86-99D5-57161FE3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52883-52C5-4E0E-9CD4-BB6D7AA7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F1DA5-0135-46A1-9C25-52E32E35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be done with PULPO? </a:t>
            </a:r>
            <a:r>
              <a:rPr lang="en-US" sz="2400"/>
              <a:t>[Examples]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DA719-7250-41B5-8168-5AF072FB340B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9B5EC2-F2B0-48E2-BCC0-4CBCA71F85E2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779262"/>
            <a:ext cx="0" cy="53949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C950E4-DBCC-426E-8ACE-2861DB1A745D}"/>
              </a:ext>
            </a:extLst>
          </p:cNvPr>
          <p:cNvSpPr/>
          <p:nvPr/>
        </p:nvSpPr>
        <p:spPr>
          <a:xfrm>
            <a:off x="1914830" y="957943"/>
            <a:ext cx="2124891" cy="4572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Plastic Pyrolysis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9F401A-E531-46B8-8503-5A7F0E4BC00E}"/>
              </a:ext>
            </a:extLst>
          </p:cNvPr>
          <p:cNvSpPr/>
          <p:nvPr/>
        </p:nvSpPr>
        <p:spPr>
          <a:xfrm>
            <a:off x="8081555" y="957943"/>
            <a:ext cx="2124891" cy="4572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Sector Coupling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08DD93-A71F-4E4F-A2B0-CDD16778C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2"/>
          <a:stretch/>
        </p:blipFill>
        <p:spPr>
          <a:xfrm>
            <a:off x="1404326" y="4406403"/>
            <a:ext cx="3259113" cy="1554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C11AC2-60EC-43CE-9F6E-B1019557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6" y="2189459"/>
            <a:ext cx="5130439" cy="17827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3B42D1-456F-455A-B008-3FF51B39A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51" y="2104144"/>
            <a:ext cx="3737899" cy="19534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DE3DD3-A691-4010-B107-03AE72CDF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1" b="33420"/>
          <a:stretch/>
        </p:blipFill>
        <p:spPr>
          <a:xfrm>
            <a:off x="6949765" y="4262846"/>
            <a:ext cx="4388471" cy="16981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49D491-053B-4EB1-A531-421A2A3F1899}"/>
              </a:ext>
            </a:extLst>
          </p:cNvPr>
          <p:cNvSpPr txBox="1"/>
          <p:nvPr/>
        </p:nvSpPr>
        <p:spPr>
          <a:xfrm>
            <a:off x="6570111" y="1475773"/>
            <a:ext cx="5038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“According to the prospective background systems, how much carbon is (</a:t>
            </a:r>
            <a:r>
              <a:rPr lang="en-US" sz="1400" i="1" dirty="0"/>
              <a:t>will be</a:t>
            </a:r>
            <a:r>
              <a:rPr lang="en-US" sz="1400" dirty="0"/>
              <a:t>) available, and where to utilize it efficiently?”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9AB23-45EA-49EF-91A8-5C9D661C0D5D}"/>
              </a:ext>
            </a:extLst>
          </p:cNvPr>
          <p:cNvSpPr txBox="1"/>
          <p:nvPr/>
        </p:nvSpPr>
        <p:spPr>
          <a:xfrm>
            <a:off x="625961" y="1475773"/>
            <a:ext cx="470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“Given plastic waste availability, to what extent can our innovative recycling process make an impact?”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F9D8951-7897-4973-8CED-6071BCA2E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997" y="5310447"/>
            <a:ext cx="330230" cy="3302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787975-C38D-4C2F-A29E-182A176AD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37" y="4406403"/>
            <a:ext cx="384150" cy="3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0E55463-18CB-4483-BBCF-A0FD39FE34FD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EA5229-24B6-42E9-89BB-83B4668A18B6}"/>
              </a:ext>
            </a:extLst>
          </p:cNvPr>
          <p:cNvSpPr/>
          <p:nvPr/>
        </p:nvSpPr>
        <p:spPr>
          <a:xfrm>
            <a:off x="4608945" y="3236737"/>
            <a:ext cx="2890982" cy="979663"/>
          </a:xfrm>
          <a:prstGeom prst="roundRect">
            <a:avLst>
              <a:gd name="adj" fmla="val 12000"/>
            </a:avLst>
          </a:prstGeom>
          <a:solidFill>
            <a:srgbClr val="FDEAE7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DF4353-2A9F-4B78-9900-065B4EE4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0A492-5F1C-42D5-A042-50F78B9B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6191D3-6221-4072-829B-FA882AFD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4BD88-E09D-431E-A097-4E0235242A10}"/>
              </a:ext>
            </a:extLst>
          </p:cNvPr>
          <p:cNvSpPr txBox="1"/>
          <p:nvPr/>
        </p:nvSpPr>
        <p:spPr>
          <a:xfrm>
            <a:off x="2349766" y="812800"/>
            <a:ext cx="7486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P</a:t>
            </a:r>
            <a:r>
              <a:rPr lang="en-US" sz="2400"/>
              <a:t>ython-based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U</a:t>
            </a:r>
            <a:r>
              <a:rPr lang="en-US" sz="2400"/>
              <a:t>ser-defined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L</a:t>
            </a:r>
            <a:r>
              <a:rPr lang="en-US" sz="2400"/>
              <a:t>ifecycle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P</a:t>
            </a:r>
            <a:r>
              <a:rPr lang="en-US" sz="2400"/>
              <a:t>roduct </a:t>
            </a:r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O</a:t>
            </a:r>
            <a:r>
              <a:rPr lang="en-US" sz="2400"/>
              <a:t>ptimization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941BC-C097-4779-AA97-738327ACC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31" y="3281238"/>
            <a:ext cx="2671741" cy="89065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586103-E35A-41E4-AB1C-CA7B2F4ABA91}"/>
              </a:ext>
            </a:extLst>
          </p:cNvPr>
          <p:cNvSpPr/>
          <p:nvPr/>
        </p:nvSpPr>
        <p:spPr>
          <a:xfrm>
            <a:off x="2900218" y="1324590"/>
            <a:ext cx="6363855" cy="13170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FC1AFF-30B2-46AA-BB02-40361F1647E1}"/>
              </a:ext>
            </a:extLst>
          </p:cNvPr>
          <p:cNvSpPr/>
          <p:nvPr/>
        </p:nvSpPr>
        <p:spPr>
          <a:xfrm>
            <a:off x="3057639" y="1438413"/>
            <a:ext cx="2382577" cy="470979"/>
          </a:xfrm>
          <a:prstGeom prst="roundRect">
            <a:avLst/>
          </a:prstGeom>
          <a:solidFill>
            <a:srgbClr val="F5F9FD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📦 Functional Unit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F5B12C-7F0B-4C68-9AFA-DF5A13A45218}"/>
              </a:ext>
            </a:extLst>
          </p:cNvPr>
          <p:cNvSpPr/>
          <p:nvPr/>
        </p:nvSpPr>
        <p:spPr>
          <a:xfrm>
            <a:off x="3057639" y="2045174"/>
            <a:ext cx="2382578" cy="470979"/>
          </a:xfrm>
          <a:prstGeom prst="roundRect">
            <a:avLst/>
          </a:prstGeom>
          <a:solidFill>
            <a:srgbClr val="FFFAEB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US" dirty="0">
                <a:solidFill>
                  <a:schemeClr val="tx1"/>
                </a:solidFill>
              </a:rPr>
              <a:t>Objective Function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6EC5BB-C8F0-4EEF-9426-ECE27EF2DE37}"/>
              </a:ext>
            </a:extLst>
          </p:cNvPr>
          <p:cNvSpPr/>
          <p:nvPr/>
        </p:nvSpPr>
        <p:spPr>
          <a:xfrm>
            <a:off x="6751786" y="1438412"/>
            <a:ext cx="2382577" cy="470979"/>
          </a:xfrm>
          <a:prstGeom prst="roundRect">
            <a:avLst/>
          </a:prstGeom>
          <a:solidFill>
            <a:srgbClr val="F4F9F1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🔄 Choices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FC6787-C8B4-4B27-8826-5286E4FAEB9C}"/>
              </a:ext>
            </a:extLst>
          </p:cNvPr>
          <p:cNvSpPr/>
          <p:nvPr/>
        </p:nvSpPr>
        <p:spPr>
          <a:xfrm>
            <a:off x="6751786" y="2046520"/>
            <a:ext cx="2382577" cy="470979"/>
          </a:xfrm>
          <a:prstGeom prst="roundRect">
            <a:avLst/>
          </a:prstGeom>
          <a:solidFill>
            <a:srgbClr val="FEF8F4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⚙️ Constraints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5EBB5-4729-40DE-9B60-E66B1E99392A}"/>
              </a:ext>
            </a:extLst>
          </p:cNvPr>
          <p:cNvSpPr txBox="1"/>
          <p:nvPr/>
        </p:nvSpPr>
        <p:spPr>
          <a:xfrm>
            <a:off x="5609900" y="1382930"/>
            <a:ext cx="944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Goal</a:t>
            </a:r>
          </a:p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&amp;</a:t>
            </a:r>
          </a:p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Scope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87E6B200-02E0-485B-AF4C-F31D6DA43295}"/>
              </a:ext>
            </a:extLst>
          </p:cNvPr>
          <p:cNvSpPr>
            <a:spLocks noChangeAspect="1"/>
          </p:cNvSpPr>
          <p:nvPr/>
        </p:nvSpPr>
        <p:spPr>
          <a:xfrm rot="16200000">
            <a:off x="5892945" y="2801726"/>
            <a:ext cx="400110" cy="260869"/>
          </a:xfrm>
          <a:prstGeom prst="leftArrow">
            <a:avLst/>
          </a:prstGeom>
          <a:solidFill>
            <a:srgbClr val="FF2A2A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C4457-EF31-4AF6-A40D-142A1D1BFDBE}"/>
              </a:ext>
            </a:extLst>
          </p:cNvPr>
          <p:cNvSpPr txBox="1"/>
          <p:nvPr/>
        </p:nvSpPr>
        <p:spPr>
          <a:xfrm flipH="1">
            <a:off x="6222080" y="2739326"/>
            <a:ext cx="998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C00000"/>
                </a:solidFill>
              </a:rPr>
              <a:t>converter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2C0D18-BC74-4E2C-BF4A-ADE8B138F795}"/>
              </a:ext>
            </a:extLst>
          </p:cNvPr>
          <p:cNvGrpSpPr/>
          <p:nvPr/>
        </p:nvGrpSpPr>
        <p:grpSpPr>
          <a:xfrm>
            <a:off x="779741" y="2982491"/>
            <a:ext cx="3845963" cy="1920968"/>
            <a:chOff x="779741" y="2908603"/>
            <a:chExt cx="3845963" cy="19209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90E75C7-239A-4839-A271-63279C99E823}"/>
                </a:ext>
              </a:extLst>
            </p:cNvPr>
            <p:cNvSpPr/>
            <p:nvPr/>
          </p:nvSpPr>
          <p:spPr>
            <a:xfrm>
              <a:off x="779741" y="2908603"/>
              <a:ext cx="3012218" cy="192096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A0AEB8D5-D3D8-4645-A62A-9548639BD9A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967264" y="3498619"/>
              <a:ext cx="400110" cy="260869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1E5152-0CFF-43F0-8876-2E768D827DE0}"/>
                </a:ext>
              </a:extLst>
            </p:cNvPr>
            <p:cNvSpPr txBox="1"/>
            <p:nvPr/>
          </p:nvSpPr>
          <p:spPr>
            <a:xfrm flipH="1">
              <a:off x="3627425" y="3092617"/>
              <a:ext cx="99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>
                  <a:solidFill>
                    <a:srgbClr val="C00000"/>
                  </a:solidFill>
                </a:rPr>
                <a:t>parser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432D1-6CD9-4502-8600-CCDD1E641BE8}"/>
                </a:ext>
              </a:extLst>
            </p:cNvPr>
            <p:cNvSpPr txBox="1"/>
            <p:nvPr/>
          </p:nvSpPr>
          <p:spPr>
            <a:xfrm>
              <a:off x="848845" y="2974698"/>
              <a:ext cx="2874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LCI + </a:t>
              </a:r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7030A0"/>
                  </a:solidFill>
                </a:rPr>
                <a:t>User</a:t>
              </a:r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 Database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B86FF71-5BD1-47CD-B2D5-C89B3371D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306" y="3647374"/>
              <a:ext cx="1182864" cy="82262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363A35D-D024-46DB-B086-F852C6E7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547" y="3571010"/>
              <a:ext cx="1044034" cy="9067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2AB0B4-B820-42DD-81D1-8D2300053BAA}"/>
              </a:ext>
            </a:extLst>
          </p:cNvPr>
          <p:cNvGrpSpPr/>
          <p:nvPr/>
        </p:nvGrpSpPr>
        <p:grpSpPr>
          <a:xfrm>
            <a:off x="7475473" y="2982491"/>
            <a:ext cx="3890606" cy="1920968"/>
            <a:chOff x="7475473" y="2908603"/>
            <a:chExt cx="3890606" cy="192096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A29D709-DCC5-403D-A10B-6D15A773B0BD}"/>
                </a:ext>
              </a:extLst>
            </p:cNvPr>
            <p:cNvSpPr/>
            <p:nvPr/>
          </p:nvSpPr>
          <p:spPr>
            <a:xfrm>
              <a:off x="8353861" y="2908603"/>
              <a:ext cx="3012218" cy="192096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01D088-CCF7-4B12-AF71-146CF08812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776506" y="3498620"/>
              <a:ext cx="412809" cy="260869"/>
            </a:xfrm>
            <a:custGeom>
              <a:avLst/>
              <a:gdLst>
                <a:gd name="connsiteX0" fmla="*/ 288723 w 412809"/>
                <a:gd name="connsiteY0" fmla="*/ 0 h 260869"/>
                <a:gd name="connsiteX1" fmla="*/ 288723 w 412809"/>
                <a:gd name="connsiteY1" fmla="*/ 65217 h 260869"/>
                <a:gd name="connsiteX2" fmla="*/ 222995 w 412809"/>
                <a:gd name="connsiteY2" fmla="*/ 65217 h 260869"/>
                <a:gd name="connsiteX3" fmla="*/ 164638 w 412809"/>
                <a:gd name="connsiteY3" fmla="*/ 65217 h 260869"/>
                <a:gd name="connsiteX4" fmla="*/ 111498 w 412809"/>
                <a:gd name="connsiteY4" fmla="*/ 65217 h 260869"/>
                <a:gd name="connsiteX5" fmla="*/ 111498 w 412809"/>
                <a:gd name="connsiteY5" fmla="*/ 0 h 260869"/>
                <a:gd name="connsiteX6" fmla="*/ 0 w 412809"/>
                <a:gd name="connsiteY6" fmla="*/ 130435 h 260869"/>
                <a:gd name="connsiteX7" fmla="*/ 111498 w 412809"/>
                <a:gd name="connsiteY7" fmla="*/ 260869 h 260869"/>
                <a:gd name="connsiteX8" fmla="*/ 111498 w 412809"/>
                <a:gd name="connsiteY8" fmla="*/ 195652 h 260869"/>
                <a:gd name="connsiteX9" fmla="*/ 164638 w 412809"/>
                <a:gd name="connsiteY9" fmla="*/ 195652 h 260869"/>
                <a:gd name="connsiteX10" fmla="*/ 222995 w 412809"/>
                <a:gd name="connsiteY10" fmla="*/ 195652 h 260869"/>
                <a:gd name="connsiteX11" fmla="*/ 288723 w 412809"/>
                <a:gd name="connsiteY11" fmla="*/ 195652 h 260869"/>
                <a:gd name="connsiteX12" fmla="*/ 288723 w 412809"/>
                <a:gd name="connsiteY12" fmla="*/ 260869 h 260869"/>
                <a:gd name="connsiteX13" fmla="*/ 412809 w 412809"/>
                <a:gd name="connsiteY13" fmla="*/ 130435 h 26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2809" h="260869">
                  <a:moveTo>
                    <a:pt x="288723" y="0"/>
                  </a:moveTo>
                  <a:lnTo>
                    <a:pt x="288723" y="65217"/>
                  </a:lnTo>
                  <a:lnTo>
                    <a:pt x="222995" y="65217"/>
                  </a:lnTo>
                  <a:lnTo>
                    <a:pt x="164638" y="65217"/>
                  </a:lnTo>
                  <a:lnTo>
                    <a:pt x="111498" y="65217"/>
                  </a:lnTo>
                  <a:lnTo>
                    <a:pt x="111498" y="0"/>
                  </a:lnTo>
                  <a:lnTo>
                    <a:pt x="0" y="130435"/>
                  </a:lnTo>
                  <a:lnTo>
                    <a:pt x="111498" y="260869"/>
                  </a:lnTo>
                  <a:lnTo>
                    <a:pt x="111498" y="195652"/>
                  </a:lnTo>
                  <a:lnTo>
                    <a:pt x="164638" y="195652"/>
                  </a:lnTo>
                  <a:lnTo>
                    <a:pt x="222995" y="195652"/>
                  </a:lnTo>
                  <a:lnTo>
                    <a:pt x="288723" y="195652"/>
                  </a:lnTo>
                  <a:lnTo>
                    <a:pt x="288723" y="260869"/>
                  </a:lnTo>
                  <a:lnTo>
                    <a:pt x="412809" y="130435"/>
                  </a:lnTo>
                  <a:close/>
                </a:path>
              </a:pathLst>
            </a:cu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596784-F596-4482-8E77-C17DB6E4CCA8}"/>
                </a:ext>
              </a:extLst>
            </p:cNvPr>
            <p:cNvSpPr txBox="1"/>
            <p:nvPr/>
          </p:nvSpPr>
          <p:spPr>
            <a:xfrm flipH="1">
              <a:off x="7475473" y="3092617"/>
              <a:ext cx="99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C00000"/>
                  </a:solidFill>
                </a:rPr>
                <a:t>solver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A811E22-F6B6-4DFB-B581-E3D27910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535" y="3481084"/>
              <a:ext cx="1806869" cy="4909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040BB2-C047-44B1-A697-F774BB6005CC}"/>
                </a:ext>
              </a:extLst>
            </p:cNvPr>
            <p:cNvSpPr txBox="1"/>
            <p:nvPr/>
          </p:nvSpPr>
          <p:spPr>
            <a:xfrm>
              <a:off x="8422964" y="2974698"/>
              <a:ext cx="2874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Optimization Model</a:t>
              </a:r>
            </a:p>
          </p:txBody>
        </p:sp>
        <p:pic>
          <p:nvPicPr>
            <p:cNvPr id="1026" name="Picture 2" descr="GAMS - Cutting Edge Modeling">
              <a:extLst>
                <a:ext uri="{FF2B5EF4-FFF2-40B4-BE49-F238E27FC236}">
                  <a16:creationId xmlns:a16="http://schemas.microsoft.com/office/drawing/2014/main" id="{34FD3BB8-D4A5-40FF-A898-1AD64F140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5192" y="4332511"/>
              <a:ext cx="1289553" cy="3729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F64113-4851-40EB-B647-AA4B21859C4D}"/>
                </a:ext>
              </a:extLst>
            </p:cNvPr>
            <p:cNvSpPr txBox="1"/>
            <p:nvPr/>
          </p:nvSpPr>
          <p:spPr>
            <a:xfrm>
              <a:off x="9410165" y="4004351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(optional)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CC737C-5A6E-4AEC-B80F-11DC55AA08EC}"/>
              </a:ext>
            </a:extLst>
          </p:cNvPr>
          <p:cNvGrpSpPr/>
          <p:nvPr/>
        </p:nvGrpSpPr>
        <p:grpSpPr>
          <a:xfrm>
            <a:off x="2900218" y="4414965"/>
            <a:ext cx="6785701" cy="1630235"/>
            <a:chOff x="2900218" y="4414965"/>
            <a:chExt cx="6785701" cy="163023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E0DA55A-DD5A-4DAF-9979-D56327889BDA}"/>
                </a:ext>
              </a:extLst>
            </p:cNvPr>
            <p:cNvSpPr/>
            <p:nvPr/>
          </p:nvSpPr>
          <p:spPr>
            <a:xfrm>
              <a:off x="2900218" y="5096574"/>
              <a:ext cx="6363855" cy="948626"/>
            </a:xfrm>
            <a:prstGeom prst="roundRect">
              <a:avLst/>
            </a:prstGeom>
            <a:solidFill>
              <a:srgbClr val="FDF7FF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D44C9B3E-30D3-4849-B9CA-FA4EC7EE64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01809" y="4518987"/>
              <a:ext cx="400110" cy="260869"/>
            </a:xfrm>
            <a:prstGeom prst="leftArrow">
              <a:avLst/>
            </a:prstGeom>
            <a:solidFill>
              <a:srgbClr val="FF2A2A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550CFA-E95C-4E31-9A11-325E5BB415BD}"/>
                </a:ext>
              </a:extLst>
            </p:cNvPr>
            <p:cNvSpPr txBox="1"/>
            <p:nvPr/>
          </p:nvSpPr>
          <p:spPr>
            <a:xfrm flipH="1">
              <a:off x="6222080" y="4414965"/>
              <a:ext cx="99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>
                  <a:solidFill>
                    <a:srgbClr val="C00000"/>
                  </a:solidFill>
                </a:rPr>
                <a:t>saver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CABEF-3A2F-4B98-9B20-4CD11B9E0B33}"/>
                </a:ext>
              </a:extLst>
            </p:cNvPr>
            <p:cNvSpPr txBox="1"/>
            <p:nvPr/>
          </p:nvSpPr>
          <p:spPr>
            <a:xfrm>
              <a:off x="5547868" y="531354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7030A0"/>
                  </a:solidFill>
                </a:rPr>
                <a:t>Results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B79745-6CF2-4FA3-96A2-55A74638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80" y="5211265"/>
              <a:ext cx="605970" cy="47135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9CBF8A-C972-4F1C-AC34-FD9D3DBFCB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132430" y="5659255"/>
              <a:ext cx="2418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save_results</a:t>
              </a: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()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FB0FFCD-19E1-4659-BA39-1B649E5DD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489" y="5254336"/>
              <a:ext cx="1284842" cy="4344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474AB8-1B9D-424B-9714-98B7B83CD78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17812" y="5685657"/>
              <a:ext cx="3468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6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summarize_results</a:t>
              </a: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69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9" grpId="1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/>
      <p:bldP spid="14" grpId="1"/>
      <p:bldP spid="16" grpId="0" animBg="1"/>
      <p:bldP spid="16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3B6398FD-4462-4BF8-8FB8-963DEC1A92DE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14000">
                <a:schemeClr val="bg1"/>
              </a:gs>
              <a:gs pos="85000">
                <a:schemeClr val="bg1"/>
              </a:gs>
              <a:gs pos="51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263D66-CA4B-47F1-9A73-081BA626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C7BDE-9B2C-4D3F-9971-5D4EFEF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11DB3E-B989-4B2D-B725-730EDFD5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Inputs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999F26-F1A8-49EB-A34D-202757D83BE0}"/>
              </a:ext>
            </a:extLst>
          </p:cNvPr>
          <p:cNvSpPr/>
          <p:nvPr/>
        </p:nvSpPr>
        <p:spPr>
          <a:xfrm>
            <a:off x="2900218" y="3039090"/>
            <a:ext cx="6363855" cy="13170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787367-B7E1-4929-BFF9-A0E7DB8CDCC3}"/>
              </a:ext>
            </a:extLst>
          </p:cNvPr>
          <p:cNvSpPr/>
          <p:nvPr/>
        </p:nvSpPr>
        <p:spPr>
          <a:xfrm>
            <a:off x="3057639" y="3152913"/>
            <a:ext cx="2382577" cy="470979"/>
          </a:xfrm>
          <a:prstGeom prst="roundRect">
            <a:avLst/>
          </a:prstGeom>
          <a:solidFill>
            <a:srgbClr val="F5F9FD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📦 Functional Unit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AD1355-89EA-412B-A20A-751B8899EEFD}"/>
              </a:ext>
            </a:extLst>
          </p:cNvPr>
          <p:cNvSpPr/>
          <p:nvPr/>
        </p:nvSpPr>
        <p:spPr>
          <a:xfrm>
            <a:off x="3057639" y="3759674"/>
            <a:ext cx="2382578" cy="470979"/>
          </a:xfrm>
          <a:prstGeom prst="roundRect">
            <a:avLst/>
          </a:prstGeom>
          <a:solidFill>
            <a:srgbClr val="FFFAEB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US" dirty="0">
                <a:solidFill>
                  <a:schemeClr val="tx1"/>
                </a:solidFill>
              </a:rPr>
              <a:t>Objective Function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77EB83-044D-48B2-9C13-9B61BFCD6546}"/>
              </a:ext>
            </a:extLst>
          </p:cNvPr>
          <p:cNvSpPr/>
          <p:nvPr/>
        </p:nvSpPr>
        <p:spPr>
          <a:xfrm>
            <a:off x="6751786" y="3152912"/>
            <a:ext cx="2382577" cy="470979"/>
          </a:xfrm>
          <a:prstGeom prst="roundRect">
            <a:avLst/>
          </a:prstGeom>
          <a:solidFill>
            <a:srgbClr val="F4F9F1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🔄 Choices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502F74-2489-4035-AEB8-AD81A3B0A55F}"/>
              </a:ext>
            </a:extLst>
          </p:cNvPr>
          <p:cNvSpPr/>
          <p:nvPr/>
        </p:nvSpPr>
        <p:spPr>
          <a:xfrm>
            <a:off x="6751786" y="3761020"/>
            <a:ext cx="2382577" cy="470979"/>
          </a:xfrm>
          <a:prstGeom prst="roundRect">
            <a:avLst/>
          </a:prstGeom>
          <a:solidFill>
            <a:srgbClr val="FEF8F4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⚙️ Constraints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AEA24-CFB5-47D0-99A5-03240C184C3D}"/>
              </a:ext>
            </a:extLst>
          </p:cNvPr>
          <p:cNvSpPr txBox="1"/>
          <p:nvPr/>
        </p:nvSpPr>
        <p:spPr>
          <a:xfrm>
            <a:off x="5609900" y="3097430"/>
            <a:ext cx="944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Goal</a:t>
            </a:r>
          </a:p>
          <a:p>
            <a:pPr algn="ctr"/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&amp;</a:t>
            </a:r>
          </a:p>
          <a:p>
            <a:pPr algn="ctr"/>
            <a:r>
              <a:rPr lang="en-US" sz="2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Scope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C334FB-5DB6-49FB-B85F-BDF87E0EA6C4}"/>
              </a:ext>
            </a:extLst>
          </p:cNvPr>
          <p:cNvGrpSpPr/>
          <p:nvPr/>
        </p:nvGrpSpPr>
        <p:grpSpPr>
          <a:xfrm>
            <a:off x="798220" y="896284"/>
            <a:ext cx="3462757" cy="1996001"/>
            <a:chOff x="798220" y="896284"/>
            <a:chExt cx="3462757" cy="199600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2143265-D1B5-401B-86CD-9219F35328D8}"/>
                </a:ext>
              </a:extLst>
            </p:cNvPr>
            <p:cNvSpPr/>
            <p:nvPr/>
          </p:nvSpPr>
          <p:spPr>
            <a:xfrm>
              <a:off x="798220" y="896284"/>
              <a:ext cx="2230098" cy="1846917"/>
            </a:xfrm>
            <a:prstGeom prst="roundRect">
              <a:avLst>
                <a:gd name="adj" fmla="val 11666"/>
              </a:avLst>
            </a:prstGeom>
            <a:solidFill>
              <a:srgbClr val="F5F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5BC2BA-C0EB-4EBB-93AB-D9A79A3A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43" y="1480920"/>
              <a:ext cx="537496" cy="53749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ACED4-2440-4993-91E5-F228E9521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202" y="1350717"/>
              <a:ext cx="537496" cy="53749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71554E8-D5F6-4B21-ABCA-214ACDC8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958" y="1925671"/>
              <a:ext cx="633761" cy="63376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99F0DA-384C-456D-9824-08D6CA90E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98" y="1480920"/>
              <a:ext cx="537495" cy="5374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D677B47-0FFF-4A27-8564-A3300941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989" y="1996169"/>
              <a:ext cx="673589" cy="67358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B53112-AB39-4569-A48E-6665D4AD663C}"/>
                </a:ext>
              </a:extLst>
            </p:cNvPr>
            <p:cNvSpPr txBox="1"/>
            <p:nvPr/>
          </p:nvSpPr>
          <p:spPr>
            <a:xfrm>
              <a:off x="798220" y="914756"/>
              <a:ext cx="2230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As in any regular LCA!</a:t>
              </a:r>
            </a:p>
          </p:txBody>
        </p:sp>
        <p:sp>
          <p:nvSpPr>
            <p:cNvPr id="24" name="Arrow: Bent-Up 23">
              <a:extLst>
                <a:ext uri="{FF2B5EF4-FFF2-40B4-BE49-F238E27FC236}">
                  <a16:creationId xmlns:a16="http://schemas.microsoft.com/office/drawing/2014/main" id="{3BC8A615-4DB5-464C-95A4-2A5FF0E73EC0}"/>
                </a:ext>
              </a:extLst>
            </p:cNvPr>
            <p:cNvSpPr/>
            <p:nvPr/>
          </p:nvSpPr>
          <p:spPr>
            <a:xfrm rot="16200000">
              <a:off x="3113509" y="1744817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5F9FD"/>
            </a:solidFill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93140-4425-4A83-B254-2DA9EFEB3FCD}"/>
              </a:ext>
            </a:extLst>
          </p:cNvPr>
          <p:cNvGrpSpPr/>
          <p:nvPr/>
        </p:nvGrpSpPr>
        <p:grpSpPr>
          <a:xfrm>
            <a:off x="7822475" y="896284"/>
            <a:ext cx="3462757" cy="1996001"/>
            <a:chOff x="7822475" y="896284"/>
            <a:chExt cx="3462757" cy="1996001"/>
          </a:xfrm>
        </p:grpSpPr>
        <p:sp>
          <p:nvSpPr>
            <p:cNvPr id="27" name="Rectangle: Rounded Corners 26">
              <a:hlinkClick r:id="rId7" action="ppaction://hlinksldjump"/>
              <a:extLst>
                <a:ext uri="{FF2B5EF4-FFF2-40B4-BE49-F238E27FC236}">
                  <a16:creationId xmlns:a16="http://schemas.microsoft.com/office/drawing/2014/main" id="{2F9E1025-2AD8-4103-8429-583517303662}"/>
                </a:ext>
              </a:extLst>
            </p:cNvPr>
            <p:cNvSpPr/>
            <p:nvPr/>
          </p:nvSpPr>
          <p:spPr>
            <a:xfrm flipH="1">
              <a:off x="9055134" y="896284"/>
              <a:ext cx="2230098" cy="1846917"/>
            </a:xfrm>
            <a:prstGeom prst="roundRect">
              <a:avLst>
                <a:gd name="adj" fmla="val 11666"/>
              </a:avLst>
            </a:prstGeom>
            <a:solidFill>
              <a:srgbClr val="F4F9F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1EA33C-57E4-467D-9A9F-7CE143122F59}"/>
                </a:ext>
              </a:extLst>
            </p:cNvPr>
            <p:cNvSpPr txBox="1"/>
            <p:nvPr/>
          </p:nvSpPr>
          <p:spPr>
            <a:xfrm flipH="1">
              <a:off x="9055134" y="914756"/>
              <a:ext cx="2157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Technology / Region</a:t>
              </a:r>
            </a:p>
          </p:txBody>
        </p:sp>
        <p:sp>
          <p:nvSpPr>
            <p:cNvPr id="34" name="Arrow: Bent-Up 33">
              <a:extLst>
                <a:ext uri="{FF2B5EF4-FFF2-40B4-BE49-F238E27FC236}">
                  <a16:creationId xmlns:a16="http://schemas.microsoft.com/office/drawing/2014/main" id="{102673D8-FFA3-481E-8244-B072E9F4CC08}"/>
                </a:ext>
              </a:extLst>
            </p:cNvPr>
            <p:cNvSpPr/>
            <p:nvPr/>
          </p:nvSpPr>
          <p:spPr>
            <a:xfrm rot="5400000" flipH="1">
              <a:off x="7740202" y="1744817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4F9F1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491EFE6-3881-493B-A5EB-66DC913B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798" y="1387554"/>
              <a:ext cx="463822" cy="46382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BAEE63B-CA46-4516-9155-3492E192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208" y="1374085"/>
              <a:ext cx="504422" cy="50442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EBB88AB-4D19-410A-881C-7F9A11369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355" y="1267168"/>
              <a:ext cx="609085" cy="6090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50014F-E163-49B7-A1A1-9EB5EA8D3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043" y="1975224"/>
              <a:ext cx="666752" cy="666752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EF4789-4CAD-4027-99F7-AACE977F9A44}"/>
              </a:ext>
            </a:extLst>
          </p:cNvPr>
          <p:cNvGrpSpPr/>
          <p:nvPr/>
        </p:nvGrpSpPr>
        <p:grpSpPr>
          <a:xfrm>
            <a:off x="809581" y="4469923"/>
            <a:ext cx="3462757" cy="1598843"/>
            <a:chOff x="809581" y="4469923"/>
            <a:chExt cx="3462757" cy="1598843"/>
          </a:xfrm>
        </p:grpSpPr>
        <p:sp>
          <p:nvSpPr>
            <p:cNvPr id="44" name="Rectangle: Rounded Corners 43">
              <a:hlinkClick r:id="rId12" action="ppaction://hlinksldjump"/>
              <a:extLst>
                <a:ext uri="{FF2B5EF4-FFF2-40B4-BE49-F238E27FC236}">
                  <a16:creationId xmlns:a16="http://schemas.microsoft.com/office/drawing/2014/main" id="{27E53B21-1EC6-4D6B-9B8E-80B70CDC528B}"/>
                </a:ext>
              </a:extLst>
            </p:cNvPr>
            <p:cNvSpPr/>
            <p:nvPr/>
          </p:nvSpPr>
          <p:spPr>
            <a:xfrm flipV="1">
              <a:off x="809581" y="4562087"/>
              <a:ext cx="2230098" cy="1506679"/>
            </a:xfrm>
            <a:prstGeom prst="roundRect">
              <a:avLst>
                <a:gd name="adj" fmla="val 11666"/>
              </a:avLst>
            </a:prstGeom>
            <a:solidFill>
              <a:srgbClr val="FFF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row: Bent-Up 50">
              <a:extLst>
                <a:ext uri="{FF2B5EF4-FFF2-40B4-BE49-F238E27FC236}">
                  <a16:creationId xmlns:a16="http://schemas.microsoft.com/office/drawing/2014/main" id="{96696C5E-3FFC-4AB6-A09A-BB1CA42DD41C}"/>
                </a:ext>
              </a:extLst>
            </p:cNvPr>
            <p:cNvSpPr/>
            <p:nvPr/>
          </p:nvSpPr>
          <p:spPr>
            <a:xfrm rot="5400000" flipV="1">
              <a:off x="3124870" y="4552196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FFAEB"/>
            </a:solidFill>
            <a:ln>
              <a:solidFill>
                <a:schemeClr val="accent2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5A32FE-5E34-410F-9A44-5860EEF65E63}"/>
                </a:ext>
              </a:extLst>
            </p:cNvPr>
            <p:cNvSpPr txBox="1"/>
            <p:nvPr/>
          </p:nvSpPr>
          <p:spPr>
            <a:xfrm>
              <a:off x="936826" y="463553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Impact Categories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2F629B8-75D1-4323-B90E-00B6FA8A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28" y="5111628"/>
              <a:ext cx="654289" cy="65428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0BF678-4785-4FD6-861B-7F7DBE4AC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777" y="5210850"/>
              <a:ext cx="526051" cy="52605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C1BCB0D-3B2B-4F86-93BA-A5914AA9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104" y="5184527"/>
              <a:ext cx="593703" cy="593703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78E027E-5EC1-4A01-8B49-C64D06C047E6}"/>
              </a:ext>
            </a:extLst>
          </p:cNvPr>
          <p:cNvGrpSpPr/>
          <p:nvPr/>
        </p:nvGrpSpPr>
        <p:grpSpPr>
          <a:xfrm>
            <a:off x="7860947" y="4469923"/>
            <a:ext cx="3499482" cy="1598843"/>
            <a:chOff x="7860947" y="4469923"/>
            <a:chExt cx="3499482" cy="1598843"/>
          </a:xfrm>
        </p:grpSpPr>
        <p:sp>
          <p:nvSpPr>
            <p:cNvPr id="60" name="Rectangle: Rounded Corners 5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A4B0EAE-F184-4CE9-86A1-17A70110FEEA}"/>
                </a:ext>
              </a:extLst>
            </p:cNvPr>
            <p:cNvSpPr/>
            <p:nvPr/>
          </p:nvSpPr>
          <p:spPr>
            <a:xfrm flipH="1" flipV="1">
              <a:off x="9093606" y="4562087"/>
              <a:ext cx="2230098" cy="1506679"/>
            </a:xfrm>
            <a:prstGeom prst="roundRect">
              <a:avLst>
                <a:gd name="adj" fmla="val 11666"/>
              </a:avLst>
            </a:prstGeom>
            <a:solidFill>
              <a:srgbClr val="FEF8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row: Bent-Up 60">
              <a:extLst>
                <a:ext uri="{FF2B5EF4-FFF2-40B4-BE49-F238E27FC236}">
                  <a16:creationId xmlns:a16="http://schemas.microsoft.com/office/drawing/2014/main" id="{7F2FD2BF-DE8F-4C45-A9B6-363B99B1C899}"/>
                </a:ext>
              </a:extLst>
            </p:cNvPr>
            <p:cNvSpPr/>
            <p:nvPr/>
          </p:nvSpPr>
          <p:spPr>
            <a:xfrm rot="16200000" flipH="1" flipV="1">
              <a:off x="7778674" y="4552196"/>
              <a:ext cx="1229741" cy="1065195"/>
            </a:xfrm>
            <a:prstGeom prst="bentUpArrow">
              <a:avLst>
                <a:gd name="adj1" fmla="val 13157"/>
                <a:gd name="adj2" fmla="val 16611"/>
                <a:gd name="adj3" fmla="val 23026"/>
              </a:avLst>
            </a:prstGeom>
            <a:solidFill>
              <a:srgbClr val="FEF8F4"/>
            </a:solidFill>
            <a:ln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B0217D7-F837-42AE-83A9-ABAE3B68A171}"/>
                </a:ext>
              </a:extLst>
            </p:cNvPr>
            <p:cNvSpPr txBox="1"/>
            <p:nvPr/>
          </p:nvSpPr>
          <p:spPr>
            <a:xfrm flipH="1">
              <a:off x="9147964" y="4635531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A</a:t>
              </a:r>
              <a:r>
                <a:rPr lang="en-US" dirty="0" err="1"/>
                <a:t>ny</a:t>
              </a:r>
              <a:r>
                <a:rPr lang="en-US" dirty="0"/>
                <a:t> sort of Limitation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C0AEFF-018A-4C65-A3CB-F1F0C76A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093" y="5178358"/>
              <a:ext cx="523825" cy="5238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E44D481-7821-4DF8-BD0D-8F7A223D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456" y="5173636"/>
              <a:ext cx="523826" cy="52382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E64F245-986B-4A82-9CFC-6DAA82FCC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612" y="5118203"/>
              <a:ext cx="647714" cy="647714"/>
            </a:xfrm>
            <a:prstGeom prst="rect">
              <a:avLst/>
            </a:prstGeom>
          </p:spPr>
        </p:pic>
      </p:grpSp>
      <p:pic>
        <p:nvPicPr>
          <p:cNvPr id="81" name="Picture 80">
            <a:hlinkClick r:id="rId20" action="ppaction://hlinksldjump"/>
            <a:extLst>
              <a:ext uri="{FF2B5EF4-FFF2-40B4-BE49-F238E27FC236}">
                <a16:creationId xmlns:a16="http://schemas.microsoft.com/office/drawing/2014/main" id="{7B7F4BA6-90BB-4250-8B7C-7EF4A40740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97" y="4765825"/>
            <a:ext cx="537496" cy="53749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Slide Zoom 83">
                <a:extLst>
                  <a:ext uri="{FF2B5EF4-FFF2-40B4-BE49-F238E27FC236}">
                    <a16:creationId xmlns:a16="http://schemas.microsoft.com/office/drawing/2014/main" id="{8DC94CE4-9E54-4E38-B314-6A1D0328A1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324286"/>
                  </p:ext>
                </p:extLst>
              </p:nvPr>
            </p:nvGraphicFramePr>
            <p:xfrm>
              <a:off x="1485674" y="3894942"/>
              <a:ext cx="1002256" cy="563769"/>
            </p:xfrm>
            <a:graphic>
              <a:graphicData uri="http://schemas.microsoft.com/office/powerpoint/2016/slidezoom">
                <pslz:sldZm>
                  <pslz:sldZmObj sldId="282" cId="1248001625">
                    <pslz:zmPr id="{BD3E0EF8-16DB-4F5A-B521-6E64FA3B560D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2256" cy="563769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Slide Zoom 8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DC94CE4-9E54-4E38-B314-6A1D0328A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85674" y="3894942"/>
                <a:ext cx="1002256" cy="56376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6" name="Slide Zoom 85">
                <a:extLst>
                  <a:ext uri="{FF2B5EF4-FFF2-40B4-BE49-F238E27FC236}">
                    <a16:creationId xmlns:a16="http://schemas.microsoft.com/office/drawing/2014/main" id="{AF0A16AE-6858-4C86-A69C-9428407574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050324"/>
                  </p:ext>
                </p:extLst>
              </p:nvPr>
            </p:nvGraphicFramePr>
            <p:xfrm>
              <a:off x="9754255" y="2839299"/>
              <a:ext cx="1007872" cy="566928"/>
            </p:xfrm>
            <a:graphic>
              <a:graphicData uri="http://schemas.microsoft.com/office/powerpoint/2016/slidezoom">
                <pslz:sldZm>
                  <pslz:sldZmObj sldId="284" cId="159613619">
                    <pslz:zmPr id="{89D0EF7F-362D-423D-92E4-867FE1AE2365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7872" cy="5669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6" name="Slide Zoom 8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F0A16AE-6858-4C86-A69C-9428407574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54255" y="2839299"/>
                <a:ext cx="1007872" cy="56692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8" name="Slide Zoom 87">
                <a:extLst>
                  <a:ext uri="{FF2B5EF4-FFF2-40B4-BE49-F238E27FC236}">
                    <a16:creationId xmlns:a16="http://schemas.microsoft.com/office/drawing/2014/main" id="{2DAFE7C5-03CA-4667-9AC1-FA768AA5B0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5669266"/>
                  </p:ext>
                </p:extLst>
              </p:nvPr>
            </p:nvGraphicFramePr>
            <p:xfrm>
              <a:off x="9754255" y="3859320"/>
              <a:ext cx="1007872" cy="566928"/>
            </p:xfrm>
            <a:graphic>
              <a:graphicData uri="http://schemas.microsoft.com/office/powerpoint/2016/slidezoom">
                <pslz:sldZm>
                  <pslz:sldZmObj sldId="285" cId="1241404190">
                    <pslz:zmPr id="{B8898D46-6CF8-446B-AFF9-C7E839425C84}" returnToParent="0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7872" cy="5669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8" name="Slide Zoom 87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2DAFE7C5-03CA-4667-9AC1-FA768AA5B0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54255" y="3859320"/>
                <a:ext cx="1007872" cy="56692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2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29E7313-DF10-4200-A989-13F9D38C238E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9000">
                <a:schemeClr val="bg1"/>
              </a:gs>
              <a:gs pos="93000">
                <a:schemeClr val="bg1"/>
              </a:gs>
              <a:gs pos="51000">
                <a:schemeClr val="bg1"/>
              </a:gs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878B67-AAE3-4189-9990-2145AE8D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F74DA-F027-49B0-A66B-CF89DA5D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F76E76-F8DA-417E-B6AF-C8E8277F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</a:t>
            </a:r>
            <a:r>
              <a:rPr lang="en-US" b="1" i="0" dirty="0">
                <a:solidFill>
                  <a:srgbClr val="FFCC00"/>
                </a:solidFill>
                <a:effectLst/>
                <a:latin typeface="Arial" panose="020B0604020202020204" pitchFamily="34" charset="0"/>
              </a:rPr>
              <a:t>🎯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B36D3C93-F2C6-4F89-8067-1A5B68474C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0044742"/>
                  </p:ext>
                </p:extLst>
              </p:nvPr>
            </p:nvGraphicFramePr>
            <p:xfrm>
              <a:off x="8805003" y="825702"/>
              <a:ext cx="3048000" cy="1714500"/>
            </p:xfrm>
            <a:graphic>
              <a:graphicData uri="http://schemas.microsoft.com/office/powerpoint/2016/slidezoom">
                <pslz:sldZm>
                  <pslz:sldZmObj sldId="281" cId="4184247575">
                    <pslz:zmPr id="{7F497FA4-E01E-460D-96E8-CD68D8E4116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36D3C93-F2C6-4F89-8067-1A5B68474C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003" y="825702"/>
                <a:ext cx="3048000" cy="1714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85F26A-023C-4033-A995-3A851EDB247E}"/>
              </a:ext>
            </a:extLst>
          </p:cNvPr>
          <p:cNvSpPr txBox="1"/>
          <p:nvPr/>
        </p:nvSpPr>
        <p:spPr>
          <a:xfrm>
            <a:off x="236210" y="1171515"/>
            <a:ext cx="8321040" cy="40862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Mathematical Expression </a:t>
            </a:r>
            <a:r>
              <a:rPr lang="en-US" dirty="0"/>
              <a:t>that </a:t>
            </a:r>
            <a:r>
              <a:rPr lang="en-US" b="1" dirty="0"/>
              <a:t>measures</a:t>
            </a:r>
            <a:r>
              <a:rPr lang="en-US" dirty="0"/>
              <a:t> how “good” a system is!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8DCCC-6B82-42A4-9915-87731088D526}"/>
              </a:ext>
            </a:extLst>
          </p:cNvPr>
          <p:cNvSpPr txBox="1"/>
          <p:nvPr/>
        </p:nvSpPr>
        <p:spPr>
          <a:xfrm>
            <a:off x="1756220" y="1857316"/>
            <a:ext cx="3769242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Also specifies what “good” actually is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428A8DCC-45C5-4881-8160-B0473B345FFF}"/>
              </a:ext>
            </a:extLst>
          </p:cNvPr>
          <p:cNvSpPr/>
          <p:nvPr/>
        </p:nvSpPr>
        <p:spPr>
          <a:xfrm rot="5400000">
            <a:off x="1233296" y="1716766"/>
            <a:ext cx="476250" cy="408623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47A6DA-D14F-4071-8C7D-083C4E777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457" y="2863891"/>
            <a:ext cx="4386288" cy="2903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1F1FA8-AE2F-44AE-9DAF-94B1E30916B0}"/>
              </a:ext>
            </a:extLst>
          </p:cNvPr>
          <p:cNvSpPr txBox="1"/>
          <p:nvPr/>
        </p:nvSpPr>
        <p:spPr>
          <a:xfrm>
            <a:off x="5913307" y="3872384"/>
            <a:ext cx="1990318" cy="672525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In </a:t>
            </a:r>
            <a:r>
              <a:rPr lang="en-US" sz="1600" b="1" dirty="0">
                <a:solidFill>
                  <a:schemeClr val="tx1"/>
                </a:solidFill>
              </a:rPr>
              <a:t>PULPO</a:t>
            </a:r>
            <a:r>
              <a:rPr lang="en-US" sz="1600" dirty="0">
                <a:solidFill>
                  <a:schemeClr val="tx1"/>
                </a:solidFill>
              </a:rPr>
              <a:t>, this is 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413C5-82F1-4F80-A817-F8C9A8456DF1}"/>
                  </a:ext>
                </a:extLst>
              </p:cNvPr>
              <p:cNvSpPr txBox="1"/>
              <p:nvPr/>
            </p:nvSpPr>
            <p:spPr>
              <a:xfrm>
                <a:off x="8477250" y="3760542"/>
                <a:ext cx="352179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Obj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s-E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413C5-82F1-4F80-A817-F8C9A8456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0" y="3760542"/>
                <a:ext cx="3521797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45061C-ECF8-49B9-87EF-D45676726308}"/>
                  </a:ext>
                </a:extLst>
              </p:cNvPr>
              <p:cNvSpPr txBox="1"/>
              <p:nvPr/>
            </p:nvSpPr>
            <p:spPr>
              <a:xfrm>
                <a:off x="8113029" y="4767505"/>
                <a:ext cx="2784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s-E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45061C-ECF8-49B9-87EF-D45676726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29" y="4767505"/>
                <a:ext cx="2784031" cy="369332"/>
              </a:xfrm>
              <a:prstGeom prst="rect">
                <a:avLst/>
              </a:prstGeom>
              <a:blipFill>
                <a:blip r:embed="rId7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8AA6FCE-E1CF-41B8-A292-F6FDEA09870F}"/>
              </a:ext>
            </a:extLst>
          </p:cNvPr>
          <p:cNvSpPr txBox="1"/>
          <p:nvPr/>
        </p:nvSpPr>
        <p:spPr>
          <a:xfrm>
            <a:off x="8080459" y="3073656"/>
            <a:ext cx="40398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Relative importance of impact categories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857DDC1-B983-4C0D-B43B-98F09035FF10}"/>
              </a:ext>
            </a:extLst>
          </p:cNvPr>
          <p:cNvSpPr/>
          <p:nvPr/>
        </p:nvSpPr>
        <p:spPr>
          <a:xfrm>
            <a:off x="10005153" y="3503850"/>
            <a:ext cx="190500" cy="2918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BD8CF-05B9-4269-95A2-E1FC6634F5DD}"/>
              </a:ext>
            </a:extLst>
          </p:cNvPr>
          <p:cNvSpPr txBox="1"/>
          <p:nvPr/>
        </p:nvSpPr>
        <p:spPr>
          <a:xfrm>
            <a:off x="8494417" y="5709146"/>
            <a:ext cx="24304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Characterization factors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2ECB990-18BA-44E9-9D61-ECF1840575D2}"/>
              </a:ext>
            </a:extLst>
          </p:cNvPr>
          <p:cNvSpPr/>
          <p:nvPr/>
        </p:nvSpPr>
        <p:spPr>
          <a:xfrm flipV="1">
            <a:off x="9694315" y="5258370"/>
            <a:ext cx="190500" cy="36933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8F4461-296C-4646-B8EA-2383D4B90C61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9000">
                <a:schemeClr val="bg1"/>
              </a:gs>
              <a:gs pos="93000">
                <a:schemeClr val="bg1"/>
              </a:gs>
              <a:gs pos="51000">
                <a:schemeClr val="bg1"/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B9C7A5-5798-480E-A082-445177312C3B}"/>
              </a:ext>
            </a:extLst>
          </p:cNvPr>
          <p:cNvSpPr/>
          <p:nvPr/>
        </p:nvSpPr>
        <p:spPr>
          <a:xfrm rot="16200000">
            <a:off x="5182629" y="5289429"/>
            <a:ext cx="758645" cy="4001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E90529-7E40-41D5-8912-64001030361C}"/>
              </a:ext>
            </a:extLst>
          </p:cNvPr>
          <p:cNvSpPr/>
          <p:nvPr/>
        </p:nvSpPr>
        <p:spPr>
          <a:xfrm>
            <a:off x="2997200" y="5311319"/>
            <a:ext cx="1600200" cy="4001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CA36A-E25E-4289-BCFB-C3EED1EC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34D38-30BA-45F1-879C-89A172FE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79A82F-4298-4EF2-B79A-47ACF05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</a:t>
            </a:r>
            <a:r>
              <a:rPr lang="en-US" dirty="0">
                <a:solidFill>
                  <a:schemeClr val="tx1"/>
                </a:solidFill>
              </a:rPr>
              <a:t>🔄</a:t>
            </a:r>
            <a:r>
              <a:rPr lang="en-US" dirty="0"/>
              <a:t> </a:t>
            </a:r>
            <a:r>
              <a:rPr lang="en-US" sz="3200" dirty="0"/>
              <a:t>[</a:t>
            </a:r>
            <a:r>
              <a:rPr lang="en-US" sz="3200" i="1" dirty="0"/>
              <a:t>Degrees of Freedom</a:t>
            </a:r>
            <a:r>
              <a:rPr lang="en-US" sz="3200" dirty="0"/>
              <a:t>]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187D860-1F08-4130-B2D2-6F2A5FA294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8739083"/>
                  </p:ext>
                </p:extLst>
              </p:nvPr>
            </p:nvGraphicFramePr>
            <p:xfrm>
              <a:off x="8805003" y="825702"/>
              <a:ext cx="3048000" cy="1714500"/>
            </p:xfrm>
            <a:graphic>
              <a:graphicData uri="http://schemas.microsoft.com/office/powerpoint/2016/slidezoom">
                <pslz:sldZm>
                  <pslz:sldZmObj sldId="281" cId="4184247575">
                    <pslz:zmPr id="{7F497FA4-E01E-460D-96E8-CD68D8E4116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87D860-1F08-4130-B2D2-6F2A5FA29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003" y="825702"/>
                <a:ext cx="3048000" cy="1714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10" name="Arrow: Bent-Up 9">
            <a:extLst>
              <a:ext uri="{FF2B5EF4-FFF2-40B4-BE49-F238E27FC236}">
                <a16:creationId xmlns:a16="http://schemas.microsoft.com/office/drawing/2014/main" id="{40026F7C-8DF4-47EE-BC43-46E8FD16AF03}"/>
              </a:ext>
            </a:extLst>
          </p:cNvPr>
          <p:cNvSpPr/>
          <p:nvPr/>
        </p:nvSpPr>
        <p:spPr>
          <a:xfrm rot="5400000">
            <a:off x="1233296" y="1716766"/>
            <a:ext cx="476250" cy="408623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F24B0E-68AE-4491-AED7-9BCEC3E42CF3}"/>
                  </a:ext>
                </a:extLst>
              </p:cNvPr>
              <p:cNvSpPr txBox="1"/>
              <p:nvPr/>
            </p:nvSpPr>
            <p:spPr>
              <a:xfrm>
                <a:off x="236210" y="1171515"/>
                <a:ext cx="8321040" cy="408623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Variables</a:t>
                </a:r>
                <a:r>
                  <a:rPr lang="en-US" dirty="0"/>
                  <a:t> in the mathematical model (e.g.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”) that are not specified by </a:t>
                </a:r>
                <a:r>
                  <a:rPr lang="en-US" i="1" dirty="0"/>
                  <a:t>circumstances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F24B0E-68AE-4491-AED7-9BCEC3E4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10" y="1171515"/>
                <a:ext cx="8321040" cy="408623"/>
              </a:xfrm>
              <a:prstGeom prst="roundRect">
                <a:avLst/>
              </a:prstGeom>
              <a:blipFill>
                <a:blip r:embed="rId5"/>
                <a:stretch>
                  <a:fillRect t="-1449" b="-1594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71071A-D63D-4F23-AFC1-F19AE3A2930C}"/>
              </a:ext>
            </a:extLst>
          </p:cNvPr>
          <p:cNvSpPr txBox="1"/>
          <p:nvPr/>
        </p:nvSpPr>
        <p:spPr>
          <a:xfrm>
            <a:off x="1756220" y="1857316"/>
            <a:ext cx="5279715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Can be varied to find the optimal system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93EB0D-0903-4547-A39F-B86DA69166FE}"/>
                  </a:ext>
                </a:extLst>
              </p:cNvPr>
              <p:cNvSpPr txBox="1"/>
              <p:nvPr/>
            </p:nvSpPr>
            <p:spPr>
              <a:xfrm>
                <a:off x="1736578" y="4703031"/>
                <a:ext cx="5349285" cy="11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93EB0D-0903-4547-A39F-B86DA691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78" y="4703031"/>
                <a:ext cx="5349285" cy="1140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880CA4-B613-4D69-BC3D-3C2007160C4E}"/>
                  </a:ext>
                </a:extLst>
              </p:cNvPr>
              <p:cNvSpPr txBox="1"/>
              <p:nvPr/>
            </p:nvSpPr>
            <p:spPr>
              <a:xfrm>
                <a:off x="1514659" y="2917150"/>
                <a:ext cx="5793124" cy="1173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880CA4-B613-4D69-BC3D-3C2007160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659" y="2917150"/>
                <a:ext cx="5793124" cy="11737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Left 17">
            <a:extLst>
              <a:ext uri="{FF2B5EF4-FFF2-40B4-BE49-F238E27FC236}">
                <a16:creationId xmlns:a16="http://schemas.microsoft.com/office/drawing/2014/main" id="{553199D9-6539-43F9-A027-A3910EAA655C}"/>
              </a:ext>
            </a:extLst>
          </p:cNvPr>
          <p:cNvSpPr>
            <a:spLocks noChangeAspect="1"/>
          </p:cNvSpPr>
          <p:nvPr/>
        </p:nvSpPr>
        <p:spPr>
          <a:xfrm rot="16200000">
            <a:off x="3095110" y="4436041"/>
            <a:ext cx="400110" cy="260869"/>
          </a:xfrm>
          <a:prstGeom prst="leftArrow">
            <a:avLst/>
          </a:prstGeom>
          <a:gradFill flip="none" rotWithShape="1">
            <a:gsLst>
              <a:gs pos="50000">
                <a:srgbClr val="FFC000"/>
              </a:gs>
              <a:gs pos="0">
                <a:srgbClr val="0070C0"/>
              </a:gs>
              <a:gs pos="100000">
                <a:srgbClr val="00B05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50AAFA-3C10-460F-9AAA-FF384BB8872D}"/>
              </a:ext>
            </a:extLst>
          </p:cNvPr>
          <p:cNvSpPr txBox="1"/>
          <p:nvPr/>
        </p:nvSpPr>
        <p:spPr>
          <a:xfrm>
            <a:off x="3018336" y="5789499"/>
            <a:ext cx="15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B050"/>
                </a:solidFill>
              </a:rPr>
              <a:t>process choice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50C7F-2745-431B-819C-2F1B4AE8D32A}"/>
              </a:ext>
            </a:extLst>
          </p:cNvPr>
          <p:cNvSpPr txBox="1"/>
          <p:nvPr/>
        </p:nvSpPr>
        <p:spPr>
          <a:xfrm>
            <a:off x="3454903" y="4358165"/>
            <a:ext cx="169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</a:t>
            </a:r>
            <a:r>
              <a:rPr lang="en-US" i="1"/>
              <a:t>rectangularize</a:t>
            </a:r>
            <a:r>
              <a:rPr lang="en-US"/>
              <a:t>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A76D0-71C7-4C2B-A20E-A9BB5FFF7670}"/>
              </a:ext>
            </a:extLst>
          </p:cNvPr>
          <p:cNvSpPr txBox="1"/>
          <p:nvPr/>
        </p:nvSpPr>
        <p:spPr>
          <a:xfrm>
            <a:off x="7307783" y="3225209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Square and invertible </a:t>
            </a:r>
            <a:r>
              <a:rPr lang="en-US">
                <a:sym typeface="Wingdings" panose="05000000000000000000" pitchFamily="2" charset="2"/>
              </a:rPr>
              <a:t> unique solution!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DEDED4-F796-43B2-8FBD-DC7C858871F9}"/>
              </a:ext>
            </a:extLst>
          </p:cNvPr>
          <p:cNvSpPr txBox="1"/>
          <p:nvPr/>
        </p:nvSpPr>
        <p:spPr>
          <a:xfrm>
            <a:off x="7309387" y="5060018"/>
            <a:ext cx="459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Underdetermined system </a:t>
            </a:r>
            <a:r>
              <a:rPr lang="en-US" dirty="0">
                <a:sym typeface="Wingdings" panose="05000000000000000000" pitchFamily="2" charset="2"/>
              </a:rPr>
              <a:t> infinite solutions! 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B21921-4585-4581-8B5D-D13362E5A4D0}"/>
                  </a:ext>
                </a:extLst>
              </p:cNvPr>
              <p:cNvSpPr txBox="1"/>
              <p:nvPr/>
            </p:nvSpPr>
            <p:spPr>
              <a:xfrm>
                <a:off x="3295165" y="2422673"/>
                <a:ext cx="37887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        ∙      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=      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B21921-4585-4581-8B5D-D13362E5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165" y="2422673"/>
                <a:ext cx="3788794" cy="276999"/>
              </a:xfrm>
              <a:prstGeom prst="rect">
                <a:avLst/>
              </a:prstGeom>
              <a:blipFill>
                <a:blip r:embed="rId8"/>
                <a:stretch>
                  <a:fillRect l="-2254" t="-28261" r="-161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631D102-C109-4EFF-B03F-325901634E43}"/>
              </a:ext>
            </a:extLst>
          </p:cNvPr>
          <p:cNvSpPr/>
          <p:nvPr/>
        </p:nvSpPr>
        <p:spPr>
          <a:xfrm>
            <a:off x="0" y="779262"/>
            <a:ext cx="12192000" cy="5394960"/>
          </a:xfrm>
          <a:prstGeom prst="rect">
            <a:avLst/>
          </a:prstGeom>
          <a:gradFill>
            <a:gsLst>
              <a:gs pos="9000">
                <a:schemeClr val="bg1"/>
              </a:gs>
              <a:gs pos="93000">
                <a:schemeClr val="bg1"/>
              </a:gs>
              <a:gs pos="51000">
                <a:schemeClr val="bg1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6E2A4-23A3-42F3-9154-9913A93B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Fabian Lechtenberg | 27.09.2024</a:t>
            </a:r>
            <a:br>
              <a:rPr lang="en-US"/>
            </a:br>
            <a:r>
              <a:rPr lang="en-US"/>
              <a:t>Lifecycle Optimization (LCO) with PULPO</a:t>
            </a:r>
            <a:endParaRPr lang="en-US" sz="1000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8387C3-5ECE-4784-81AE-6D2E4121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3226-977E-4B3E-A758-0FD351AF29A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9750B-48D1-4200-BDC0-8F3C9AB8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</a:t>
            </a:r>
            <a:r>
              <a:rPr lang="en-US" dirty="0">
                <a:solidFill>
                  <a:schemeClr val="tx1"/>
                </a:solidFill>
              </a:rPr>
              <a:t>⚙️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2B918B8-BE87-4A16-94B1-429F799372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856864"/>
                  </p:ext>
                </p:extLst>
              </p:nvPr>
            </p:nvGraphicFramePr>
            <p:xfrm>
              <a:off x="8805003" y="825702"/>
              <a:ext cx="3048000" cy="1714500"/>
            </p:xfrm>
            <a:graphic>
              <a:graphicData uri="http://schemas.microsoft.com/office/powerpoint/2016/slidezoom">
                <pslz:sldZm>
                  <pslz:sldZmObj sldId="281" cId="4184247575">
                    <pslz:zmPr id="{7F497FA4-E01E-460D-96E8-CD68D8E4116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2B918B8-BE87-4A16-94B1-429F799372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003" y="825702"/>
                <a:ext cx="3048000" cy="1714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8" name="Arrow: Bent-Up 7">
            <a:extLst>
              <a:ext uri="{FF2B5EF4-FFF2-40B4-BE49-F238E27FC236}">
                <a16:creationId xmlns:a16="http://schemas.microsoft.com/office/drawing/2014/main" id="{4890A613-72D5-49B1-A299-D668338CB296}"/>
              </a:ext>
            </a:extLst>
          </p:cNvPr>
          <p:cNvSpPr/>
          <p:nvPr/>
        </p:nvSpPr>
        <p:spPr>
          <a:xfrm rot="5400000">
            <a:off x="1233296" y="1716766"/>
            <a:ext cx="476250" cy="408623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E1C7C-45EC-47FF-950D-8825160089DE}"/>
              </a:ext>
            </a:extLst>
          </p:cNvPr>
          <p:cNvSpPr txBox="1"/>
          <p:nvPr/>
        </p:nvSpPr>
        <p:spPr>
          <a:xfrm>
            <a:off x="746820" y="1171515"/>
            <a:ext cx="7299819" cy="408623"/>
          </a:xfrm>
          <a:prstGeom prst="roundRect">
            <a:avLst/>
          </a:prstGeom>
          <a:solidFill>
            <a:srgbClr val="FF832F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Equation </a:t>
            </a:r>
            <a:r>
              <a:rPr lang="en-US"/>
              <a:t>(</a:t>
            </a:r>
            <a:r>
              <a:rPr lang="en-US" i="1"/>
              <a:t>equalities &amp; inequalities</a:t>
            </a:r>
            <a:r>
              <a:rPr lang="en-US"/>
              <a:t>) that impose restrictions on the variables</a:t>
            </a:r>
            <a:endParaRPr lang="en-US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2FF0B-0ECE-42DD-84F9-19848BFCB70B}"/>
              </a:ext>
            </a:extLst>
          </p:cNvPr>
          <p:cNvSpPr txBox="1"/>
          <p:nvPr/>
        </p:nvSpPr>
        <p:spPr>
          <a:xfrm>
            <a:off x="1756220" y="1857316"/>
            <a:ext cx="5485797" cy="4086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Represent physical, conceptual, or regulatory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750BB-473D-4286-89B6-CA30DABFE620}"/>
                  </a:ext>
                </a:extLst>
              </p:cNvPr>
              <p:cNvSpPr txBox="1"/>
              <p:nvPr/>
            </p:nvSpPr>
            <p:spPr>
              <a:xfrm>
                <a:off x="631965" y="2796744"/>
                <a:ext cx="4492064" cy="270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/>
                  <a:t>Upper limits </a:t>
                </a:r>
                <a:r>
                  <a:rPr lang="en-US" sz="2400"/>
                  <a:t>on …</a:t>
                </a:r>
              </a:p>
              <a:p>
                <a:endParaRPr lang="en-US" sz="2400"/>
              </a:p>
              <a:p>
                <a:r>
                  <a:rPr lang="en-US" sz="2400" u="sng"/>
                  <a:t>Production</a:t>
                </a:r>
                <a:r>
                  <a:rPr lang="en-US" sz="2400"/>
                  <a:t>: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endParaRPr lang="en-US" sz="2400"/>
              </a:p>
              <a:p>
                <a:endParaRPr lang="en-US" sz="2400"/>
              </a:p>
              <a:p>
                <a:r>
                  <a:rPr lang="en-US" sz="2400" u="sng"/>
                  <a:t>Impacts</a:t>
                </a:r>
                <a:r>
                  <a:rPr lang="en-US" sz="2400"/>
                  <a:t>: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endParaRPr lang="en-US" sz="2400"/>
              </a:p>
              <a:p>
                <a:endParaRPr lang="en-US" sz="2400"/>
              </a:p>
              <a:p>
                <a:r>
                  <a:rPr lang="en-US" sz="2400" u="sng"/>
                  <a:t>Environmental flows</a:t>
                </a:r>
                <a:r>
                  <a:rPr lang="en-US" sz="240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750BB-473D-4286-89B6-CA30DABFE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" y="2796744"/>
                <a:ext cx="4492064" cy="2707408"/>
              </a:xfrm>
              <a:prstGeom prst="rect">
                <a:avLst/>
              </a:prstGeom>
              <a:blipFill>
                <a:blip r:embed="rId5"/>
                <a:stretch>
                  <a:fillRect l="-2171" t="-1802" b="-4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B4F7D2A-FD18-4DB2-A96F-73869D6EC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59" y="3450513"/>
            <a:ext cx="2053639" cy="2053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5DEA25-C0C4-4186-A99A-2D536C7D4D7B}"/>
              </a:ext>
            </a:extLst>
          </p:cNvPr>
          <p:cNvSpPr txBox="1"/>
          <p:nvPr/>
        </p:nvSpPr>
        <p:spPr>
          <a:xfrm>
            <a:off x="8195403" y="3902300"/>
            <a:ext cx="365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Lower limits </a:t>
            </a:r>
            <a:r>
              <a:rPr lang="en-US" sz="2400"/>
              <a:t>on </a:t>
            </a:r>
            <a:r>
              <a:rPr lang="en-US" sz="2400" u="sng"/>
              <a:t>production</a:t>
            </a:r>
            <a:r>
              <a:rPr lang="en-US" sz="2400"/>
              <a:t> are also posible …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448632-CE08-405B-88B9-68CE5BA42A79}"/>
              </a:ext>
            </a:extLst>
          </p:cNvPr>
          <p:cNvSpPr/>
          <p:nvPr/>
        </p:nvSpPr>
        <p:spPr>
          <a:xfrm>
            <a:off x="345705" y="2667000"/>
            <a:ext cx="7388596" cy="301948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23751B-AD0C-4FAC-A421-CB19E65C662A}"/>
              </a:ext>
            </a:extLst>
          </p:cNvPr>
          <p:cNvSpPr/>
          <p:nvPr/>
        </p:nvSpPr>
        <p:spPr>
          <a:xfrm>
            <a:off x="8195403" y="3759201"/>
            <a:ext cx="3793397" cy="11430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04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15697</TotalTime>
  <Words>673</Words>
  <Application>Microsoft Office PowerPoint</Application>
  <PresentationFormat>Widescreen</PresentationFormat>
  <Paragraphs>150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Life Cycle Optimization (LCO) with PULPO 🐙</vt:lpstr>
      <vt:lpstr>What is Lifecycle Optimization?</vt:lpstr>
      <vt:lpstr>What is Lifecycle Optimization?</vt:lpstr>
      <vt:lpstr>What can be done with PULPO? [Examples]</vt:lpstr>
      <vt:lpstr>PULPO</vt:lpstr>
      <vt:lpstr>User Inputs</vt:lpstr>
      <vt:lpstr>Objective Function 🎯</vt:lpstr>
      <vt:lpstr>Choices 🔄 [Degrees of Freedom]</vt:lpstr>
      <vt:lpstr>Constraints ⚙️</vt:lpstr>
      <vt:lpstr>Optimization Problem</vt:lpstr>
      <vt:lpstr>Foreground vs. Background Choices / Assessment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</dc:creator>
  <cp:lastModifiedBy>Fabian Lechtenberg</cp:lastModifiedBy>
  <cp:revision>2749</cp:revision>
  <cp:lastPrinted>2021-06-29T06:35:32Z</cp:lastPrinted>
  <dcterms:created xsi:type="dcterms:W3CDTF">2020-05-02T19:07:25Z</dcterms:created>
  <dcterms:modified xsi:type="dcterms:W3CDTF">2024-09-23T15:26:32Z</dcterms:modified>
</cp:coreProperties>
</file>